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94" r:id="rId3"/>
    <p:sldId id="642" r:id="rId5"/>
    <p:sldId id="644" r:id="rId6"/>
    <p:sldId id="813" r:id="rId7"/>
    <p:sldId id="643" r:id="rId8"/>
    <p:sldId id="420" r:id="rId9"/>
    <p:sldId id="421" r:id="rId10"/>
    <p:sldId id="647" r:id="rId11"/>
    <p:sldId id="648" r:id="rId12"/>
    <p:sldId id="650" r:id="rId13"/>
    <p:sldId id="1434" r:id="rId14"/>
    <p:sldId id="1095" r:id="rId15"/>
    <p:sldId id="1100" r:id="rId16"/>
    <p:sldId id="1260" r:id="rId17"/>
    <p:sldId id="1102" r:id="rId18"/>
    <p:sldId id="1261" r:id="rId19"/>
    <p:sldId id="1103" r:id="rId20"/>
    <p:sldId id="1089" r:id="rId21"/>
    <p:sldId id="1435" r:id="rId22"/>
    <p:sldId id="1153" r:id="rId23"/>
    <p:sldId id="1139" r:id="rId24"/>
    <p:sldId id="1090" r:id="rId25"/>
    <p:sldId id="1098" r:id="rId26"/>
    <p:sldId id="1195" r:id="rId27"/>
    <p:sldId id="1295" r:id="rId28"/>
    <p:sldId id="1296" r:id="rId29"/>
    <p:sldId id="1324" r:id="rId30"/>
    <p:sldId id="1325" r:id="rId31"/>
    <p:sldId id="1266" r:id="rId32"/>
    <p:sldId id="624" r:id="rId33"/>
    <p:sldId id="625" r:id="rId34"/>
    <p:sldId id="626" r:id="rId35"/>
    <p:sldId id="627" r:id="rId36"/>
    <p:sldId id="628" r:id="rId37"/>
    <p:sldId id="629" r:id="rId38"/>
    <p:sldId id="630" r:id="rId39"/>
    <p:sldId id="631" r:id="rId40"/>
    <p:sldId id="632" r:id="rId41"/>
    <p:sldId id="633" r:id="rId42"/>
    <p:sldId id="634" r:id="rId43"/>
    <p:sldId id="635" r:id="rId44"/>
    <p:sldId id="874" r:id="rId45"/>
    <p:sldId id="1004" r:id="rId46"/>
    <p:sldId id="637" r:id="rId47"/>
    <p:sldId id="1431" r:id="rId48"/>
    <p:sldId id="1432" r:id="rId49"/>
    <p:sldId id="1433" r:id="rId50"/>
    <p:sldId id="1430" r:id="rId51"/>
    <p:sldId id="1326" r:id="rId52"/>
    <p:sldId id="1327" r:id="rId53"/>
    <p:sldId id="1328" r:id="rId54"/>
    <p:sldId id="1329" r:id="rId55"/>
    <p:sldId id="1330" r:id="rId56"/>
    <p:sldId id="1396" r:id="rId57"/>
    <p:sldId id="1365" r:id="rId58"/>
    <p:sldId id="1366" r:id="rId59"/>
    <p:sldId id="1367" r:id="rId60"/>
    <p:sldId id="1368" r:id="rId61"/>
    <p:sldId id="1369" r:id="rId62"/>
    <p:sldId id="1370" r:id="rId63"/>
    <p:sldId id="1397" r:id="rId64"/>
    <p:sldId id="1371" r:id="rId65"/>
    <p:sldId id="1372" r:id="rId66"/>
    <p:sldId id="1373" r:id="rId67"/>
    <p:sldId id="1376" r:id="rId68"/>
    <p:sldId id="1377" r:id="rId69"/>
    <p:sldId id="1378" r:id="rId70"/>
    <p:sldId id="1379" r:id="rId71"/>
    <p:sldId id="1380" r:id="rId72"/>
    <p:sldId id="1381" r:id="rId73"/>
    <p:sldId id="1382" r:id="rId74"/>
    <p:sldId id="1383" r:id="rId75"/>
    <p:sldId id="1384" r:id="rId76"/>
    <p:sldId id="261" r:id="rId77"/>
  </p:sldIdLst>
  <p:sldSz cx="9144000" cy="5143500" type="screen16x9"/>
  <p:notesSz cx="9144000" cy="6858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9730AC93-8E5C-496E-8165-52F2A7208D7C}">
          <p14:sldIdLst>
            <p14:sldId id="294"/>
            <p14:sldId id="642"/>
            <p14:sldId id="644"/>
            <p14:sldId id="813"/>
            <p14:sldId id="643"/>
          </p14:sldIdLst>
        </p14:section>
        <p14:section name="万方智搜" id="{4BF03DD7-16BB-4D88-93AB-8C9B86970510}">
          <p14:sldIdLst>
            <p14:sldId id="420"/>
            <p14:sldId id="421"/>
            <p14:sldId id="647"/>
            <p14:sldId id="650"/>
            <p14:sldId id="1100"/>
            <p14:sldId id="1260"/>
            <p14:sldId id="1102"/>
            <p14:sldId id="1261"/>
            <p14:sldId id="1089"/>
            <p14:sldId id="1153"/>
            <p14:sldId id="1139"/>
            <p14:sldId id="1098"/>
            <p14:sldId id="1195"/>
            <p14:sldId id="1295"/>
            <p14:sldId id="1296"/>
            <p14:sldId id="1324"/>
            <p14:sldId id="1325"/>
            <p14:sldId id="1266"/>
            <p14:sldId id="624"/>
            <p14:sldId id="626"/>
            <p14:sldId id="627"/>
            <p14:sldId id="628"/>
            <p14:sldId id="629"/>
            <p14:sldId id="630"/>
            <p14:sldId id="631"/>
            <p14:sldId id="632"/>
            <p14:sldId id="633"/>
            <p14:sldId id="634"/>
            <p14:sldId id="635"/>
            <p14:sldId id="874"/>
            <p14:sldId id="1004"/>
            <p14:sldId id="637"/>
            <p14:sldId id="1431"/>
            <p14:sldId id="1432"/>
            <p14:sldId id="1433"/>
            <p14:sldId id="1430"/>
            <p14:sldId id="1326"/>
            <p14:sldId id="1327"/>
            <p14:sldId id="1328"/>
            <p14:sldId id="1329"/>
            <p14:sldId id="1330"/>
            <p14:sldId id="1396"/>
            <p14:sldId id="1365"/>
            <p14:sldId id="1366"/>
            <p14:sldId id="1367"/>
            <p14:sldId id="1368"/>
            <p14:sldId id="1369"/>
            <p14:sldId id="1370"/>
            <p14:sldId id="1397"/>
            <p14:sldId id="1371"/>
            <p14:sldId id="1372"/>
            <p14:sldId id="1373"/>
            <p14:sldId id="1376"/>
            <p14:sldId id="1377"/>
            <p14:sldId id="1378"/>
            <p14:sldId id="1379"/>
            <p14:sldId id="1380"/>
            <p14:sldId id="1381"/>
            <p14:sldId id="1383"/>
            <p14:sldId id="1384"/>
            <p14:sldId id="1434"/>
            <p14:sldId id="1095"/>
            <p14:sldId id="1103"/>
            <p14:sldId id="1435"/>
            <p14:sldId id="1382"/>
            <p14:sldId id="1090"/>
            <p14:sldId id="648"/>
            <p14:sldId id="625"/>
          </p14:sldIdLst>
        </p14:section>
        <p14:section name="结束" id="{CB5E6B8F-5F3B-41F7-9489-99919002D64C}">
          <p14:sldIdLst>
            <p14:sldId id="261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图灵" initials="图灵" lastIdx="1" clrIdx="0"/>
  <p:cmAuthor id="2" name="作者" initials="A" lastIdx="0" clrIdx="1"/>
  <p:cmAuthor id="3" name="hp" initials="h" lastIdx="6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34559" autoAdjust="0"/>
    <p:restoredTop sz="95733" autoAdjust="0"/>
  </p:normalViewPr>
  <p:slideViewPr>
    <p:cSldViewPr snapToGrid="0" snapToObjects="1">
      <p:cViewPr>
        <p:scale>
          <a:sx n="75" d="100"/>
          <a:sy n="75" d="100"/>
        </p:scale>
        <p:origin x="-990" y="-336"/>
      </p:cViewPr>
      <p:guideLst>
        <p:guide orient="horz" pos="1745"/>
        <p:guide pos="28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1" Type="http://schemas.openxmlformats.org/officeDocument/2006/relationships/commentAuthors" Target="commentAuthors.xml"/><Relationship Id="rId80" Type="http://schemas.openxmlformats.org/officeDocument/2006/relationships/tableStyles" Target="tableStyles.xml"/><Relationship Id="rId8" Type="http://schemas.openxmlformats.org/officeDocument/2006/relationships/slide" Target="slides/slide5.xml"/><Relationship Id="rId79" Type="http://schemas.openxmlformats.org/officeDocument/2006/relationships/viewProps" Target="viewProps.xml"/><Relationship Id="rId78" Type="http://schemas.openxmlformats.org/officeDocument/2006/relationships/presProps" Target="presProps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6FC87-666E-4AB4-BA94-CED8F4A0EF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 smtClean="0"/>
          </a:p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万方选题以万方数据库海量学术资源为基础，进行了分布式大数据云计算和智能语义分析，提供学科热点主题演化分析、前沿主题追踪、交叉学科探测、领域新兴主题挖掘等选题发现服务，以及高质量文献推荐和已定选题新颖性评测等服务。为具有科研立项、论文写作需求的学术研究人员提供选题解决方案。同时，指导学科管理人员把握学科的发展方向，支撑科研管理和学科建设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刚开始新的学习领域，对领域比较陌生，不知道该阅读哪些文献？——“文献精读”功能为您推选高质量文献和领域专家大牛，助您快速学习领域知识。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还没确定选题，正在为选题而茫然？——“选题发现”功能可以帮您分析学科领域的发展态势、聚焦领域热点前沿主题、探测交叉学科及衍生主题、挖掘极具发展潜力的新兴主题，助您发现高价值的选题方向。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（3）已经确定选题，无法评估选题价值？——“定题评测”功能可以帮助您评测选题的新颖性及发展趋势，并为您发现可拓展的研究方向。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“灵感池”通过直接提供国内优秀期刊发布的2021年重点选题方向、社科基金选题指南、自科基金项目选题指南等内容，帮助广大的科研学者们及时获取最新的选题资讯，从而产生更多“创作灵感”，让科研创作紧跟最新科技发展趋势。 </a:t>
            </a:r>
            <a:br>
              <a:rPr lang="zh-CN" altLang="en-US" dirty="0"/>
            </a:br>
            <a:r>
              <a:rPr lang="zh-CN" altLang="en-US" dirty="0"/>
              <a:t>提供以论文选题为主题的期刊论文，从选题方法、原则、技巧以及各学科的选题特点来指导用户进行选题。</a:t>
            </a:r>
            <a:br>
              <a:rPr lang="zh-CN" altLang="en-US" dirty="0"/>
            </a:br>
            <a:r>
              <a:rPr lang="zh-CN" altLang="en-US" dirty="0"/>
              <a:t>提供国内优秀期刊发布的最新年份重点选题方向</a:t>
            </a:r>
            <a:br>
              <a:rPr lang="zh-CN" altLang="en-US" dirty="0"/>
            </a:br>
            <a:r>
              <a:rPr lang="zh-CN" altLang="en-US" dirty="0"/>
              <a:t>提供全国哲学社会科学工作办公室最新公布的各学科课题指南</a:t>
            </a:r>
            <a:br>
              <a:rPr lang="zh-CN" altLang="en-US" dirty="0"/>
            </a:br>
            <a:r>
              <a:rPr lang="zh-CN" altLang="en-US" dirty="0"/>
              <a:t>提供国家自然科学基金委员会公布的近一年基金项目指南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olidFill>
                  <a:srgbClr val="FF0000"/>
                </a:solidFill>
                <a:sym typeface="+mn-ea"/>
              </a:rPr>
              <a:t>《国际地球物理学杂志》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万方数据库</a:t>
            </a:r>
            <a:r>
              <a:rPr lang="en-US" altLang="zh-CN" dirty="0"/>
              <a:t>13</a:t>
            </a:r>
            <a:r>
              <a:rPr lang="zh-CN" altLang="en-US" dirty="0"/>
              <a:t>个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10307-7E9C-5B49-90B8-0F8BBAD8CC4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EB853-838E-3D42-938F-3B988BF03AC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5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8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0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5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8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9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0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4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image" Target="../media/image59.png"/><Relationship Id="rId7" Type="http://schemas.openxmlformats.org/officeDocument/2006/relationships/image" Target="../media/image58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1" Type="http://schemas.openxmlformats.org/officeDocument/2006/relationships/notesSlide" Target="../notesSlides/notesSlide28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3.emf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15.emf"/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67.png"/><Relationship Id="rId7" Type="http://schemas.openxmlformats.org/officeDocument/2006/relationships/image" Target="../media/image66.pn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0" Type="http://schemas.openxmlformats.org/officeDocument/2006/relationships/notesSlide" Target="../notesSlides/notesSlide31.xml"/><Relationship Id="rId1" Type="http://schemas.openxmlformats.org/officeDocument/2006/relationships/image" Target="../media/image13.emf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png"/><Relationship Id="rId8" Type="http://schemas.openxmlformats.org/officeDocument/2006/relationships/image" Target="../media/image68.png"/><Relationship Id="rId7" Type="http://schemas.openxmlformats.org/officeDocument/2006/relationships/image" Target="../media/image58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2" Type="http://schemas.openxmlformats.org/officeDocument/2006/relationships/notesSlide" Target="../notesSlides/notesSlide33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70.png"/><Relationship Id="rId1" Type="http://schemas.openxmlformats.org/officeDocument/2006/relationships/image" Target="../media/image13.emf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3.png"/><Relationship Id="rId7" Type="http://schemas.openxmlformats.org/officeDocument/2006/relationships/image" Target="../media/image58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0" Type="http://schemas.openxmlformats.org/officeDocument/2006/relationships/notesSlide" Target="../notesSlides/notesSlide36.xml"/><Relationship Id="rId1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5.emf"/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5.png"/><Relationship Id="rId8" Type="http://schemas.openxmlformats.org/officeDocument/2006/relationships/image" Target="../media/image74.png"/><Relationship Id="rId7" Type="http://schemas.openxmlformats.org/officeDocument/2006/relationships/image" Target="../media/image58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1" Type="http://schemas.openxmlformats.org/officeDocument/2006/relationships/notesSlide" Target="../notesSlides/notesSlide37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3.emf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7.png"/><Relationship Id="rId8" Type="http://schemas.openxmlformats.org/officeDocument/2006/relationships/image" Target="../media/image76.png"/><Relationship Id="rId7" Type="http://schemas.openxmlformats.org/officeDocument/2006/relationships/image" Target="../media/image58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5" Type="http://schemas.openxmlformats.org/officeDocument/2006/relationships/notesSlide" Target="../notesSlides/notesSlide38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81.png"/><Relationship Id="rId12" Type="http://schemas.openxmlformats.org/officeDocument/2006/relationships/image" Target="../media/image80.png"/><Relationship Id="rId11" Type="http://schemas.openxmlformats.org/officeDocument/2006/relationships/image" Target="../media/image79.png"/><Relationship Id="rId10" Type="http://schemas.openxmlformats.org/officeDocument/2006/relationships/image" Target="../media/image78.png"/><Relationship Id="rId1" Type="http://schemas.openxmlformats.org/officeDocument/2006/relationships/image" Target="../media/image13.emf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2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3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4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1.emf"/><Relationship Id="rId4" Type="http://schemas.openxmlformats.org/officeDocument/2006/relationships/image" Target="../media/image10.emf"/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1.emf"/><Relationship Id="rId4" Type="http://schemas.openxmlformats.org/officeDocument/2006/relationships/image" Target="../media/image10.emf"/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98.png"/><Relationship Id="rId7" Type="http://schemas.openxmlformats.org/officeDocument/2006/relationships/image" Target="../media/image97.png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5.emf"/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0" Type="http://schemas.openxmlformats.org/officeDocument/2006/relationships/notesSlide" Target="../notesSlides/notesSlide47.xml"/><Relationship Id="rId1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8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9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5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1.emf"/><Relationship Id="rId4" Type="http://schemas.openxmlformats.org/officeDocument/2006/relationships/image" Target="../media/image10.emf"/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06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5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5.emf"/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hyperlink" Target="http://www.wanfangdata.com.cn/" TargetMode="External"/><Relationship Id="rId4" Type="http://schemas.openxmlformats.org/officeDocument/2006/relationships/image" Target="../media/image15.emf"/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0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6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5.emf"/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tags" Target="../tags/tag3.xml"/></Relationships>
</file>

<file path=ppt/slides/_rels/slide6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5.emf"/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tags" Target="../tags/tag4.xml"/></Relationships>
</file>

<file path=ppt/slides/_rels/slide6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5.emf"/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tags" Target="../tags/tag5.xml"/></Relationships>
</file>

<file path=ppt/slides/_rels/slide6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5.emf"/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tags" Target="../tags/tag6.xml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6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5.emf"/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tags" Target="../tags/tag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13.png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6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5.emf"/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1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14.emf"/><Relationship Id="rId2" Type="http://schemas.openxmlformats.org/officeDocument/2006/relationships/image" Target="../media/image15.emf"/><Relationship Id="rId1" Type="http://schemas.openxmlformats.org/officeDocument/2006/relationships/image" Target="../media/image13.emf"/></Relationships>
</file>

<file path=ppt/slides/_rels/slide7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5.emf"/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tags" Target="../tags/tag8.xml"/></Relationships>
</file>

<file path=ppt/slides/_rels/slide7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5.emf"/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15.png"/></Relationships>
</file>

<file path=ppt/slides/_rels/slide7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5.emf"/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16.png"/></Relationships>
</file>

<file path=ppt/slides/_rels/slide7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5.emf"/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tags" Target="../tags/tag9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2.emf"/><Relationship Id="rId5" Type="http://schemas.openxmlformats.org/officeDocument/2006/relationships/image" Target="../media/image121.emf"/><Relationship Id="rId4" Type="http://schemas.openxmlformats.org/officeDocument/2006/relationships/image" Target="../media/image120.emf"/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image" Target="../media/image117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3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4.png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54557" cy="5143500"/>
          </a:xfrm>
          <a:prstGeom prst="rect">
            <a:avLst/>
          </a:prstGeom>
        </p:spPr>
      </p:pic>
      <p:pic>
        <p:nvPicPr>
          <p:cNvPr id="11" name="图片 10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14" y="0"/>
            <a:ext cx="1091184" cy="646176"/>
          </a:xfrm>
          <a:prstGeom prst="rect">
            <a:avLst/>
          </a:prstGeom>
        </p:spPr>
      </p:pic>
      <p:pic>
        <p:nvPicPr>
          <p:cNvPr id="12" name="图片 11" descr="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93" y="721955"/>
            <a:ext cx="2451306" cy="84558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25805" y="1643380"/>
            <a:ext cx="62141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雅黑"/>
                <a:ea typeface="微软雅黑" panose="020B0503020204020204" charset="-122"/>
                <a:cs typeface="雅黑"/>
              </a:rPr>
              <a:t>万方数据知识服务平台</a:t>
            </a:r>
            <a:endParaRPr lang="zh-CN" altLang="en-US" sz="3200" dirty="0">
              <a:solidFill>
                <a:schemeClr val="bg1"/>
              </a:solidFill>
              <a:latin typeface="雅黑"/>
              <a:ea typeface="微软雅黑" panose="020B0503020204020204" charset="-122"/>
              <a:cs typeface="雅黑"/>
            </a:endParaRPr>
          </a:p>
          <a:p>
            <a:r>
              <a:rPr lang="zh-CN" altLang="en-US" sz="3200" dirty="0">
                <a:solidFill>
                  <a:schemeClr val="bg1"/>
                </a:solidFill>
                <a:latin typeface="雅黑"/>
                <a:ea typeface="微软雅黑" panose="020B0503020204020204" charset="-122"/>
                <a:cs typeface="雅黑"/>
              </a:rPr>
              <a:t>及外文文献保障服务平台的使用</a:t>
            </a:r>
            <a:endParaRPr lang="zh-CN" altLang="en-US" sz="3200" dirty="0">
              <a:solidFill>
                <a:schemeClr val="bg1"/>
              </a:solidFill>
              <a:latin typeface="雅黑"/>
              <a:ea typeface="微软雅黑" panose="020B0503020204020204" charset="-122"/>
              <a:cs typeface="雅黑"/>
            </a:endParaRPr>
          </a:p>
        </p:txBody>
      </p:sp>
      <p:pic>
        <p:nvPicPr>
          <p:cNvPr id="17" name="图片 16" descr="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672" y="2985474"/>
            <a:ext cx="390144" cy="207264"/>
          </a:xfrm>
          <a:prstGeom prst="rect">
            <a:avLst/>
          </a:prstGeom>
        </p:spPr>
      </p:pic>
      <p:pic>
        <p:nvPicPr>
          <p:cNvPr id="18" name="图片 17" descr="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450" y="4653725"/>
            <a:ext cx="3544824" cy="42672"/>
          </a:xfrm>
          <a:prstGeom prst="rect">
            <a:avLst/>
          </a:prstGeom>
        </p:spPr>
      </p:pic>
      <p:pic>
        <p:nvPicPr>
          <p:cNvPr id="21" name="图片 20" descr="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8235" y="4090060"/>
            <a:ext cx="3005328" cy="606552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8813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1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数据库导航</a:t>
            </a:r>
            <a:endParaRPr lang="zh-CN" altLang="en-US" sz="1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11836" y="1597001"/>
            <a:ext cx="463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0200"/>
            <a:ext cx="8001000" cy="45662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28385" y="740410"/>
            <a:ext cx="2042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万方数据库</a:t>
            </a:r>
            <a:r>
              <a:rPr lang="en-US" altLang="zh-CN"/>
              <a:t>13</a:t>
            </a:r>
            <a:r>
              <a:rPr lang="zh-CN" altLang="en-US"/>
              <a:t>个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130290" y="1169035"/>
            <a:ext cx="2042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合作数据库</a:t>
            </a:r>
            <a:r>
              <a:rPr lang="en-US" altLang="zh-CN"/>
              <a:t>50</a:t>
            </a:r>
            <a:r>
              <a:rPr lang="zh-CN" altLang="en-US"/>
              <a:t>个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95" y="73356"/>
            <a:ext cx="660400" cy="203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1537751" y="54681"/>
            <a:ext cx="8813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mtClean="0">
                <a:solidFill>
                  <a:srgbClr val="FFFFFF"/>
                </a:solidFill>
                <a:latin typeface="+mn-ea"/>
              </a:rPr>
              <a:t>中文数据库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9" name="Freeform 476"/>
          <p:cNvSpPr>
            <a:spLocks noEditPoints="1"/>
          </p:cNvSpPr>
          <p:nvPr/>
        </p:nvSpPr>
        <p:spPr bwMode="auto">
          <a:xfrm>
            <a:off x="432310" y="890948"/>
            <a:ext cx="781006" cy="565910"/>
          </a:xfrm>
          <a:custGeom>
            <a:avLst/>
            <a:gdLst>
              <a:gd name="T0" fmla="*/ 125 w 125"/>
              <a:gd name="T1" fmla="*/ 71 h 73"/>
              <a:gd name="T2" fmla="*/ 124 w 125"/>
              <a:gd name="T3" fmla="*/ 73 h 73"/>
              <a:gd name="T4" fmla="*/ 2 w 125"/>
              <a:gd name="T5" fmla="*/ 73 h 73"/>
              <a:gd name="T6" fmla="*/ 0 w 125"/>
              <a:gd name="T7" fmla="*/ 71 h 73"/>
              <a:gd name="T8" fmla="*/ 0 w 125"/>
              <a:gd name="T9" fmla="*/ 68 h 73"/>
              <a:gd name="T10" fmla="*/ 2 w 125"/>
              <a:gd name="T11" fmla="*/ 66 h 73"/>
              <a:gd name="T12" fmla="*/ 124 w 125"/>
              <a:gd name="T13" fmla="*/ 66 h 73"/>
              <a:gd name="T14" fmla="*/ 125 w 125"/>
              <a:gd name="T15" fmla="*/ 68 h 73"/>
              <a:gd name="T16" fmla="*/ 125 w 125"/>
              <a:gd name="T17" fmla="*/ 71 h 73"/>
              <a:gd name="T18" fmla="*/ 118 w 125"/>
              <a:gd name="T19" fmla="*/ 5 h 73"/>
              <a:gd name="T20" fmla="*/ 118 w 125"/>
              <a:gd name="T21" fmla="*/ 58 h 73"/>
              <a:gd name="T22" fmla="*/ 113 w 125"/>
              <a:gd name="T23" fmla="*/ 63 h 73"/>
              <a:gd name="T24" fmla="*/ 12 w 125"/>
              <a:gd name="T25" fmla="*/ 63 h 73"/>
              <a:gd name="T26" fmla="*/ 7 w 125"/>
              <a:gd name="T27" fmla="*/ 58 h 73"/>
              <a:gd name="T28" fmla="*/ 7 w 125"/>
              <a:gd name="T29" fmla="*/ 5 h 73"/>
              <a:gd name="T30" fmla="*/ 12 w 125"/>
              <a:gd name="T31" fmla="*/ 0 h 73"/>
              <a:gd name="T32" fmla="*/ 113 w 125"/>
              <a:gd name="T33" fmla="*/ 0 h 73"/>
              <a:gd name="T34" fmla="*/ 118 w 125"/>
              <a:gd name="T35" fmla="*/ 5 h 73"/>
              <a:gd name="T36" fmla="*/ 113 w 125"/>
              <a:gd name="T37" fmla="*/ 6 h 73"/>
              <a:gd name="T38" fmla="*/ 12 w 125"/>
              <a:gd name="T39" fmla="*/ 6 h 73"/>
              <a:gd name="T40" fmla="*/ 12 w 125"/>
              <a:gd name="T41" fmla="*/ 59 h 73"/>
              <a:gd name="T42" fmla="*/ 113 w 125"/>
              <a:gd name="T43" fmla="*/ 59 h 73"/>
              <a:gd name="T44" fmla="*/ 113 w 125"/>
              <a:gd name="T45" fmla="*/ 6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5" h="73">
                <a:moveTo>
                  <a:pt x="125" y="71"/>
                </a:moveTo>
                <a:cubicBezTo>
                  <a:pt x="125" y="72"/>
                  <a:pt x="124" y="73"/>
                  <a:pt x="124" y="73"/>
                </a:cubicBezTo>
                <a:cubicBezTo>
                  <a:pt x="2" y="73"/>
                  <a:pt x="2" y="73"/>
                  <a:pt x="2" y="73"/>
                </a:cubicBezTo>
                <a:cubicBezTo>
                  <a:pt x="1" y="73"/>
                  <a:pt x="0" y="72"/>
                  <a:pt x="0" y="71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7"/>
                  <a:pt x="1" y="66"/>
                  <a:pt x="2" y="66"/>
                </a:cubicBezTo>
                <a:cubicBezTo>
                  <a:pt x="124" y="66"/>
                  <a:pt x="124" y="66"/>
                  <a:pt x="124" y="66"/>
                </a:cubicBezTo>
                <a:cubicBezTo>
                  <a:pt x="124" y="66"/>
                  <a:pt x="125" y="67"/>
                  <a:pt x="125" y="68"/>
                </a:cubicBezTo>
                <a:lnTo>
                  <a:pt x="125" y="71"/>
                </a:lnTo>
                <a:close/>
                <a:moveTo>
                  <a:pt x="118" y="5"/>
                </a:moveTo>
                <a:cubicBezTo>
                  <a:pt x="118" y="58"/>
                  <a:pt x="118" y="58"/>
                  <a:pt x="118" y="58"/>
                </a:cubicBezTo>
                <a:cubicBezTo>
                  <a:pt x="118" y="61"/>
                  <a:pt x="116" y="63"/>
                  <a:pt x="113" y="63"/>
                </a:cubicBezTo>
                <a:cubicBezTo>
                  <a:pt x="12" y="63"/>
                  <a:pt x="12" y="63"/>
                  <a:pt x="12" y="63"/>
                </a:cubicBezTo>
                <a:cubicBezTo>
                  <a:pt x="9" y="63"/>
                  <a:pt x="7" y="61"/>
                  <a:pt x="7" y="58"/>
                </a:cubicBezTo>
                <a:cubicBezTo>
                  <a:pt x="7" y="5"/>
                  <a:pt x="7" y="5"/>
                  <a:pt x="7" y="5"/>
                </a:cubicBezTo>
                <a:cubicBezTo>
                  <a:pt x="7" y="2"/>
                  <a:pt x="9" y="0"/>
                  <a:pt x="12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16" y="0"/>
                  <a:pt x="118" y="2"/>
                  <a:pt x="118" y="5"/>
                </a:cubicBezTo>
                <a:close/>
                <a:moveTo>
                  <a:pt x="113" y="6"/>
                </a:moveTo>
                <a:cubicBezTo>
                  <a:pt x="12" y="6"/>
                  <a:pt x="12" y="6"/>
                  <a:pt x="12" y="6"/>
                </a:cubicBezTo>
                <a:cubicBezTo>
                  <a:pt x="12" y="59"/>
                  <a:pt x="12" y="59"/>
                  <a:pt x="12" y="59"/>
                </a:cubicBezTo>
                <a:cubicBezTo>
                  <a:pt x="113" y="59"/>
                  <a:pt x="113" y="59"/>
                  <a:pt x="113" y="59"/>
                </a:cubicBezTo>
                <a:lnTo>
                  <a:pt x="113" y="6"/>
                </a:lnTo>
                <a:close/>
              </a:path>
            </a:pathLst>
          </a:custGeom>
          <a:solidFill>
            <a:srgbClr val="0D79CA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 dirty="0">
              <a:ea typeface="微软雅黑" panose="020B050302020402020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432311" y="1526031"/>
            <a:ext cx="278219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498"/>
          <p:cNvSpPr txBox="1"/>
          <p:nvPr/>
        </p:nvSpPr>
        <p:spPr>
          <a:xfrm>
            <a:off x="1202412" y="882053"/>
            <a:ext cx="2011680" cy="5835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zh-CN" altLang="en-US" sz="16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中国学术期刊数据库</a:t>
            </a:r>
            <a:endParaRPr lang="zh-CN" altLang="en-US" sz="1600" b="1" smtClean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ctr"/>
            <a:r>
              <a:rPr lang="zh-CN" altLang="en-US" sz="16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增强版</a:t>
            </a:r>
            <a:endParaRPr lang="zh-CN" altLang="en-US" sz="1600" b="1" smtClean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TextBox 503"/>
          <p:cNvSpPr txBox="1"/>
          <p:nvPr/>
        </p:nvSpPr>
        <p:spPr>
          <a:xfrm>
            <a:off x="161290" y="1595120"/>
            <a:ext cx="3140710" cy="40747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105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</a:t>
            </a:r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万方数据整合50余家国内外著名预印本平台、出版商或科研机构，携手打造全球学术资源发现基地中文期刊数据库</a:t>
            </a:r>
            <a:endParaRPr lang="zh-CN" altLang="en-US" sz="105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050" b="1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收录始年份</a:t>
            </a:r>
            <a:r>
              <a:rPr lang="zh-CN" altLang="en-US" sz="105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：1998年</a:t>
            </a:r>
            <a:endParaRPr lang="zh-CN" altLang="en-US" sz="105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050" b="1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种类</a:t>
            </a:r>
            <a:r>
              <a:rPr lang="zh-CN" altLang="en-US" sz="105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11000余种</a:t>
            </a:r>
            <a:endParaRPr lang="zh-CN" altLang="en-US" sz="105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05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核心收录</a:t>
            </a:r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：历年核心收录来源期刊 </a:t>
            </a:r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3500 余种</a:t>
            </a:r>
            <a:endParaRPr lang="zh-CN" altLang="en-US" sz="105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05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总</a:t>
            </a:r>
            <a:r>
              <a:rPr lang="zh-CN" altLang="en-US" sz="1050" b="1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量</a:t>
            </a:r>
            <a:r>
              <a:rPr lang="zh-CN" altLang="en-US" sz="105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5400万余篇</a:t>
            </a:r>
            <a:endParaRPr lang="zh-CN" altLang="en-US" sz="105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05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学科领域</a:t>
            </a:r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：涵盖自然科学、工程技术、医药卫生、</a:t>
            </a:r>
            <a:endParaRPr lang="zh-CN" altLang="en-US" sz="105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05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</a:t>
            </a:r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农业科学、哲学政法、社会科学、科教文艺</a:t>
            </a:r>
            <a:endParaRPr lang="zh-CN" altLang="en-US" sz="105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05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主要合作数据库：</a:t>
            </a:r>
            <a:r>
              <a:rPr lang="zh-CN" altLang="en-US" sz="1050">
                <a:sym typeface="+mn-ea"/>
              </a:rPr>
              <a:t>万方期刊论文全文数据库、</a:t>
            </a:r>
            <a:r>
              <a:rPr lang="zh-CN" altLang="en-US" sz="1050">
                <a:sym typeface="+mn-ea"/>
              </a:rPr>
              <a:t>国家哲学社会科学学术期刊数据库（简称 NSSD）、中国科学技术信息研究所</a:t>
            </a:r>
            <a:endParaRPr lang="zh-CN" altLang="en-US" sz="105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05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年增量</a:t>
            </a:r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en-US" altLang="zh-CN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0万余篇</a:t>
            </a:r>
            <a:endParaRPr lang="zh-CN" altLang="en-US" sz="105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05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核心刊</a:t>
            </a:r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en-US" altLang="zh-CN" sz="105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PKU</a:t>
            </a:r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en-US" altLang="zh-CN" sz="105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CSSCI</a:t>
            </a:r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en-US" altLang="zh-CN" sz="105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CSTPCD(ISTIC)</a:t>
            </a:r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en-US" altLang="zh-CN" sz="105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SCI</a:t>
            </a:r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en-US" altLang="zh-CN" sz="105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EI</a:t>
            </a:r>
            <a:endParaRPr lang="en-US" altLang="zh-CN" sz="105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可一键筛选核心期刊论文</a:t>
            </a:r>
            <a:endParaRPr lang="zh-CN" altLang="en-US" sz="105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en-US" altLang="zh-CN" sz="105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05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05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05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140" y="469900"/>
            <a:ext cx="3097530" cy="4547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15196" y="45156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学术期刊论文</a:t>
            </a:r>
            <a:endParaRPr lang="zh-CN" altLang="en-US" sz="1100" dirty="0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11836" y="1597001"/>
            <a:ext cx="463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415290"/>
            <a:ext cx="8642350" cy="4669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65666" y="51506"/>
            <a:ext cx="11607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1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学术期刊基础版</a:t>
            </a:r>
            <a:endParaRPr lang="zh-CN" altLang="en-US" sz="1100" dirty="0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11836" y="1597001"/>
            <a:ext cx="463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0" y="330200"/>
            <a:ext cx="8799830" cy="481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65666" y="51506"/>
            <a:ext cx="11607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1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学术期刊基础版</a:t>
            </a:r>
            <a:endParaRPr lang="zh-CN" altLang="en-US" sz="1100" dirty="0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11836" y="1597001"/>
            <a:ext cx="463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5" y="351155"/>
            <a:ext cx="8190865" cy="4754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15196" y="45156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学术期刊论文</a:t>
            </a:r>
            <a:endParaRPr lang="zh-CN" altLang="en-US" sz="1100" dirty="0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11836" y="1588746"/>
            <a:ext cx="463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" y="332105"/>
            <a:ext cx="8976360" cy="4479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15196" y="45156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学术期刊论文</a:t>
            </a:r>
            <a:endParaRPr lang="zh-CN" altLang="en-US" sz="1100" dirty="0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11836" y="1588746"/>
            <a:ext cx="463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" y="330200"/>
            <a:ext cx="8869045" cy="46767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85" y="330200"/>
            <a:ext cx="8783955" cy="484441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0" y="330200"/>
            <a:ext cx="9126855" cy="43624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720" y="368300"/>
            <a:ext cx="7800975" cy="499046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6200" y="330200"/>
            <a:ext cx="9382125" cy="4514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31706" y="51506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1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学术期刊论文</a:t>
            </a:r>
            <a:endParaRPr lang="zh-CN" altLang="en-US" sz="1100" dirty="0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11836" y="1597001"/>
            <a:ext cx="463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0200"/>
            <a:ext cx="8220075" cy="46767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985" y="1101725"/>
            <a:ext cx="7268845" cy="4041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95" y="73356"/>
            <a:ext cx="660400" cy="203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1537751" y="54681"/>
            <a:ext cx="8813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mtClean="0">
                <a:solidFill>
                  <a:srgbClr val="FFFFFF"/>
                </a:solidFill>
                <a:latin typeface="+mn-ea"/>
              </a:rPr>
              <a:t>中文数据库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1" name="Freeform 497"/>
          <p:cNvSpPr>
            <a:spLocks noEditPoints="1"/>
          </p:cNvSpPr>
          <p:nvPr/>
        </p:nvSpPr>
        <p:spPr bwMode="auto">
          <a:xfrm>
            <a:off x="591854" y="635043"/>
            <a:ext cx="422877" cy="583375"/>
          </a:xfrm>
          <a:custGeom>
            <a:avLst/>
            <a:gdLst>
              <a:gd name="T0" fmla="*/ 125 w 128"/>
              <a:gd name="T1" fmla="*/ 83 h 177"/>
              <a:gd name="T2" fmla="*/ 64 w 128"/>
              <a:gd name="T3" fmla="*/ 177 h 177"/>
              <a:gd name="T4" fmla="*/ 0 w 128"/>
              <a:gd name="T5" fmla="*/ 71 h 177"/>
              <a:gd name="T6" fmla="*/ 0 w 128"/>
              <a:gd name="T7" fmla="*/ 70 h 177"/>
              <a:gd name="T8" fmla="*/ 0 w 128"/>
              <a:gd name="T9" fmla="*/ 64 h 177"/>
              <a:gd name="T10" fmla="*/ 64 w 128"/>
              <a:gd name="T11" fmla="*/ 0 h 177"/>
              <a:gd name="T12" fmla="*/ 128 w 128"/>
              <a:gd name="T13" fmla="*/ 64 h 177"/>
              <a:gd name="T14" fmla="*/ 127 w 128"/>
              <a:gd name="T15" fmla="*/ 68 h 177"/>
              <a:gd name="T16" fmla="*/ 125 w 128"/>
              <a:gd name="T17" fmla="*/ 83 h 177"/>
              <a:gd name="T18" fmla="*/ 64 w 128"/>
              <a:gd name="T19" fmla="*/ 20 h 177"/>
              <a:gd name="T20" fmla="*/ 22 w 128"/>
              <a:gd name="T21" fmla="*/ 62 h 177"/>
              <a:gd name="T22" fmla="*/ 64 w 128"/>
              <a:gd name="T23" fmla="*/ 104 h 177"/>
              <a:gd name="T24" fmla="*/ 106 w 128"/>
              <a:gd name="T25" fmla="*/ 62 h 177"/>
              <a:gd name="T26" fmla="*/ 64 w 128"/>
              <a:gd name="T27" fmla="*/ 20 h 177"/>
              <a:gd name="T28" fmla="*/ 64 w 128"/>
              <a:gd name="T29" fmla="*/ 40 h 177"/>
              <a:gd name="T30" fmla="*/ 44 w 128"/>
              <a:gd name="T31" fmla="*/ 60 h 177"/>
              <a:gd name="T32" fmla="*/ 64 w 128"/>
              <a:gd name="T33" fmla="*/ 80 h 177"/>
              <a:gd name="T34" fmla="*/ 84 w 128"/>
              <a:gd name="T35" fmla="*/ 60 h 177"/>
              <a:gd name="T36" fmla="*/ 64 w 128"/>
              <a:gd name="T37" fmla="*/ 4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8" h="177">
                <a:moveTo>
                  <a:pt x="125" y="83"/>
                </a:moveTo>
                <a:cubicBezTo>
                  <a:pt x="120" y="104"/>
                  <a:pt x="105" y="138"/>
                  <a:pt x="64" y="177"/>
                </a:cubicBezTo>
                <a:cubicBezTo>
                  <a:pt x="64" y="177"/>
                  <a:pt x="5" y="122"/>
                  <a:pt x="0" y="71"/>
                </a:cubicBezTo>
                <a:cubicBezTo>
                  <a:pt x="0" y="71"/>
                  <a:pt x="0" y="70"/>
                  <a:pt x="0" y="70"/>
                </a:cubicBezTo>
                <a:cubicBezTo>
                  <a:pt x="0" y="68"/>
                  <a:pt x="0" y="66"/>
                  <a:pt x="0" y="64"/>
                </a:cubicBezTo>
                <a:cubicBezTo>
                  <a:pt x="0" y="29"/>
                  <a:pt x="28" y="0"/>
                  <a:pt x="64" y="0"/>
                </a:cubicBezTo>
                <a:cubicBezTo>
                  <a:pt x="99" y="0"/>
                  <a:pt x="128" y="29"/>
                  <a:pt x="128" y="64"/>
                </a:cubicBezTo>
                <a:cubicBezTo>
                  <a:pt x="128" y="64"/>
                  <a:pt x="128" y="65"/>
                  <a:pt x="127" y="68"/>
                </a:cubicBezTo>
                <a:cubicBezTo>
                  <a:pt x="127" y="73"/>
                  <a:pt x="126" y="78"/>
                  <a:pt x="125" y="83"/>
                </a:cubicBezTo>
                <a:close/>
                <a:moveTo>
                  <a:pt x="64" y="20"/>
                </a:moveTo>
                <a:cubicBezTo>
                  <a:pt x="40" y="20"/>
                  <a:pt x="22" y="39"/>
                  <a:pt x="22" y="62"/>
                </a:cubicBezTo>
                <a:cubicBezTo>
                  <a:pt x="22" y="85"/>
                  <a:pt x="40" y="104"/>
                  <a:pt x="64" y="104"/>
                </a:cubicBezTo>
                <a:cubicBezTo>
                  <a:pt x="87" y="104"/>
                  <a:pt x="106" y="85"/>
                  <a:pt x="106" y="62"/>
                </a:cubicBezTo>
                <a:cubicBezTo>
                  <a:pt x="106" y="39"/>
                  <a:pt x="87" y="20"/>
                  <a:pt x="64" y="20"/>
                </a:cubicBezTo>
                <a:close/>
                <a:moveTo>
                  <a:pt x="64" y="40"/>
                </a:moveTo>
                <a:cubicBezTo>
                  <a:pt x="53" y="40"/>
                  <a:pt x="44" y="49"/>
                  <a:pt x="44" y="60"/>
                </a:cubicBezTo>
                <a:cubicBezTo>
                  <a:pt x="44" y="71"/>
                  <a:pt x="53" y="80"/>
                  <a:pt x="64" y="80"/>
                </a:cubicBezTo>
                <a:cubicBezTo>
                  <a:pt x="75" y="80"/>
                  <a:pt x="84" y="71"/>
                  <a:pt x="84" y="60"/>
                </a:cubicBezTo>
                <a:cubicBezTo>
                  <a:pt x="84" y="49"/>
                  <a:pt x="75" y="40"/>
                  <a:pt x="64" y="40"/>
                </a:cubicBezTo>
                <a:close/>
              </a:path>
            </a:pathLst>
          </a:custGeom>
          <a:solidFill>
            <a:srgbClr val="0D79CA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 dirty="0">
              <a:ea typeface="微软雅黑" panose="020B050302020402020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91851" y="1270126"/>
            <a:ext cx="27600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499"/>
          <p:cNvSpPr txBox="1"/>
          <p:nvPr/>
        </p:nvSpPr>
        <p:spPr>
          <a:xfrm>
            <a:off x="1021280" y="815378"/>
            <a:ext cx="2418080" cy="33718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/>
            <a:r>
              <a:rPr lang="zh-CN" altLang="en-US" sz="16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中国学位论文全文数据库</a:t>
            </a:r>
            <a:endParaRPr lang="zh-CN" altLang="en-US" sz="1650" b="1" dirty="0">
              <a:latin typeface="微软雅黑" panose="020B0503020204020204" charset="-122"/>
              <a:ea typeface="微软雅黑" panose="020B0503020204020204" charset="-122"/>
              <a:cs typeface="UKIJ Qolyazma" pitchFamily="18" charset="0"/>
            </a:endParaRPr>
          </a:p>
        </p:txBody>
      </p:sp>
      <p:sp>
        <p:nvSpPr>
          <p:cNvPr id="2" name="TextBox 504"/>
          <p:cNvSpPr txBox="1"/>
          <p:nvPr/>
        </p:nvSpPr>
        <p:spPr>
          <a:xfrm>
            <a:off x="518160" y="1284605"/>
            <a:ext cx="3510915" cy="239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sz="1050" dirty="0">
                <a:solidFill>
                  <a:schemeClr val="tx1"/>
                </a:solidFill>
              </a:rPr>
              <a:t>       </a:t>
            </a:r>
            <a:endParaRPr lang="zh-CN" altLang="en-US" sz="1050" dirty="0">
              <a:solidFill>
                <a:schemeClr val="tx1"/>
              </a:solidFill>
            </a:endParaRPr>
          </a:p>
          <a:p>
            <a:r>
              <a:rPr lang="zh-CN" altLang="en-US" sz="1050" b="1" dirty="0">
                <a:solidFill>
                  <a:schemeClr val="tx1"/>
                </a:solidFill>
              </a:rPr>
              <a:t>收录起始年份</a:t>
            </a:r>
            <a:r>
              <a:rPr lang="zh-CN" altLang="en-US" sz="1050" dirty="0">
                <a:solidFill>
                  <a:schemeClr val="tx1"/>
                </a:solidFill>
              </a:rPr>
              <a:t>：</a:t>
            </a:r>
            <a:r>
              <a:rPr lang="en-US" altLang="zh-CN" sz="1050" dirty="0">
                <a:solidFill>
                  <a:schemeClr val="tx1"/>
                </a:solidFill>
              </a:rPr>
              <a:t>1980</a:t>
            </a:r>
            <a:r>
              <a:rPr lang="zh-CN" altLang="en-US" sz="1050" dirty="0">
                <a:solidFill>
                  <a:schemeClr val="tx1"/>
                </a:solidFill>
              </a:rPr>
              <a:t>年</a:t>
            </a:r>
            <a:endParaRPr lang="zh-CN" altLang="en-US" sz="1050" dirty="0">
              <a:solidFill>
                <a:schemeClr val="tx1"/>
              </a:solidFill>
            </a:endParaRPr>
          </a:p>
          <a:p>
            <a:r>
              <a:rPr lang="zh-CN" altLang="en-US" sz="1050" b="1" dirty="0">
                <a:solidFill>
                  <a:schemeClr val="tx1"/>
                </a:solidFill>
              </a:rPr>
              <a:t>收录内容</a:t>
            </a:r>
            <a:r>
              <a:rPr lang="zh-CN" altLang="en-US" sz="1050" dirty="0">
                <a:solidFill>
                  <a:schemeClr val="tx1"/>
                </a:solidFill>
              </a:rPr>
              <a:t>：</a:t>
            </a:r>
            <a:r>
              <a:rPr lang="zh-CN" altLang="en-US" sz="1050" dirty="0">
                <a:solidFill>
                  <a:schemeClr val="tx1"/>
                </a:solidFill>
                <a:sym typeface="+mn-ea"/>
              </a:rPr>
              <a:t>博硕士学位论文</a:t>
            </a:r>
            <a:endParaRPr lang="zh-CN" altLang="en-US" sz="1050" dirty="0">
              <a:solidFill>
                <a:schemeClr val="tx1"/>
              </a:solidFill>
            </a:endParaRPr>
          </a:p>
          <a:p>
            <a:r>
              <a:rPr lang="zh-CN" altLang="en-US" sz="1050" b="1" dirty="0">
                <a:solidFill>
                  <a:schemeClr val="tx1"/>
                </a:solidFill>
              </a:rPr>
              <a:t>文献收录来源</a:t>
            </a:r>
            <a:r>
              <a:rPr lang="zh-CN" altLang="en-US" sz="1050" dirty="0">
                <a:solidFill>
                  <a:schemeClr val="tx1"/>
                </a:solidFill>
              </a:rPr>
              <a:t>：经批准可以授予学位的高等学校</a:t>
            </a:r>
            <a:endParaRPr lang="zh-CN" altLang="en-US" sz="1050" dirty="0">
              <a:solidFill>
                <a:schemeClr val="tx1"/>
              </a:solidFill>
            </a:endParaRPr>
          </a:p>
          <a:p>
            <a:r>
              <a:rPr lang="zh-CN" altLang="en-US" sz="1050" dirty="0">
                <a:solidFill>
                  <a:schemeClr val="tx1"/>
                </a:solidFill>
              </a:rPr>
              <a:t> </a:t>
            </a:r>
            <a:r>
              <a:rPr lang="en-US" altLang="zh-CN" sz="1050" dirty="0">
                <a:solidFill>
                  <a:schemeClr val="tx1"/>
                </a:solidFill>
              </a:rPr>
              <a:t>                      </a:t>
            </a:r>
            <a:r>
              <a:rPr lang="zh-CN" altLang="en-US" sz="1050" dirty="0">
                <a:solidFill>
                  <a:schemeClr val="tx1"/>
                </a:solidFill>
              </a:rPr>
              <a:t>或科学研究机构</a:t>
            </a:r>
            <a:endParaRPr lang="zh-CN" altLang="en-US" sz="1050" dirty="0">
              <a:solidFill>
                <a:schemeClr val="tx1"/>
              </a:solidFill>
            </a:endParaRPr>
          </a:p>
          <a:p>
            <a:r>
              <a:rPr lang="zh-CN" altLang="en-US" sz="1050" b="1" dirty="0">
                <a:solidFill>
                  <a:schemeClr val="tx1"/>
                </a:solidFill>
                <a:sym typeface="+mn-ea"/>
              </a:rPr>
              <a:t>总量</a:t>
            </a:r>
            <a:r>
              <a:rPr lang="zh-CN" altLang="en-US" sz="1050" dirty="0">
                <a:solidFill>
                  <a:schemeClr val="tx1"/>
                </a:solidFill>
                <a:sym typeface="+mn-ea"/>
              </a:rPr>
              <a:t>：</a:t>
            </a:r>
            <a:r>
              <a:rPr lang="zh-CN" altLang="en-US" sz="1050" b="1" dirty="0">
                <a:solidFill>
                  <a:srgbClr val="C00000"/>
                </a:solidFill>
                <a:sym typeface="+mn-ea"/>
              </a:rPr>
              <a:t>440万篇</a:t>
            </a:r>
            <a:endParaRPr lang="zh-CN" altLang="en-US" sz="1050" dirty="0">
              <a:solidFill>
                <a:schemeClr val="tx1"/>
              </a:solidFill>
              <a:sym typeface="+mn-ea"/>
            </a:endParaRPr>
          </a:p>
          <a:p>
            <a:r>
              <a:rPr lang="zh-CN" altLang="en-US" sz="1050" b="1" dirty="0">
                <a:sym typeface="+mn-ea"/>
              </a:rPr>
              <a:t>学科领域</a:t>
            </a:r>
            <a:r>
              <a:rPr lang="zh-CN" altLang="en-US" sz="1050" dirty="0">
                <a:sym typeface="+mn-ea"/>
              </a:rPr>
              <a:t>：</a:t>
            </a:r>
            <a:r>
              <a:rPr lang="zh-CN" altLang="en-US" sz="1050" dirty="0">
                <a:solidFill>
                  <a:schemeClr val="tx1"/>
                </a:solidFill>
              </a:rPr>
              <a:t>涵盖基础科学、理学、工业技术、人文科学、</a:t>
            </a:r>
            <a:endParaRPr lang="zh-CN" altLang="en-US" sz="1050" dirty="0">
              <a:solidFill>
                <a:schemeClr val="tx1"/>
              </a:solidFill>
            </a:endParaRPr>
          </a:p>
          <a:p>
            <a:r>
              <a:rPr lang="zh-CN" altLang="en-US" sz="1050" dirty="0">
                <a:solidFill>
                  <a:schemeClr val="tx1"/>
                </a:solidFill>
              </a:rPr>
              <a:t> </a:t>
            </a:r>
            <a:r>
              <a:rPr lang="en-US" altLang="zh-CN" sz="1050" dirty="0">
                <a:solidFill>
                  <a:schemeClr val="tx1"/>
                </a:solidFill>
              </a:rPr>
              <a:t>                </a:t>
            </a:r>
            <a:r>
              <a:rPr lang="zh-CN" altLang="en-US" sz="1050" dirty="0">
                <a:solidFill>
                  <a:schemeClr val="tx1"/>
                </a:solidFill>
              </a:rPr>
              <a:t>社会科学、医药卫生、农业科学、交通运输、</a:t>
            </a:r>
            <a:endParaRPr lang="zh-CN" altLang="en-US" sz="1050" dirty="0">
              <a:solidFill>
                <a:schemeClr val="tx1"/>
              </a:solidFill>
            </a:endParaRPr>
          </a:p>
          <a:p>
            <a:r>
              <a:rPr lang="zh-CN" altLang="en-US" sz="1050" dirty="0">
                <a:solidFill>
                  <a:schemeClr val="tx1"/>
                </a:solidFill>
              </a:rPr>
              <a:t> </a:t>
            </a:r>
            <a:r>
              <a:rPr lang="en-US" altLang="zh-CN" sz="1050" dirty="0">
                <a:solidFill>
                  <a:schemeClr val="tx1"/>
                </a:solidFill>
              </a:rPr>
              <a:t>                </a:t>
            </a:r>
            <a:r>
              <a:rPr lang="zh-CN" altLang="en-US" sz="1050" dirty="0">
                <a:solidFill>
                  <a:schemeClr val="tx1"/>
                </a:solidFill>
              </a:rPr>
              <a:t>航空航天、环境科学等各学科领域</a:t>
            </a:r>
            <a:endParaRPr lang="zh-CN" altLang="en-US" sz="1050" dirty="0">
              <a:solidFill>
                <a:schemeClr val="tx1"/>
              </a:solidFill>
            </a:endParaRPr>
          </a:p>
          <a:p>
            <a:r>
              <a:rPr lang="zh-CN" altLang="en-US" sz="1050" b="1" dirty="0">
                <a:solidFill>
                  <a:schemeClr val="tx1"/>
                </a:solidFill>
              </a:rPr>
              <a:t>更新频率</a:t>
            </a:r>
            <a:r>
              <a:rPr lang="zh-CN" altLang="en-US" sz="1050" dirty="0">
                <a:solidFill>
                  <a:schemeClr val="tx1"/>
                </a:solidFill>
              </a:rPr>
              <a:t>：每月更新。</a:t>
            </a:r>
            <a:endParaRPr lang="zh-CN" altLang="en-US" sz="1050" dirty="0">
              <a:solidFill>
                <a:schemeClr val="tx1"/>
              </a:solidFill>
            </a:endParaRPr>
          </a:p>
          <a:p>
            <a:r>
              <a:rPr lang="zh-CN" altLang="en-US" sz="1050" b="1" dirty="0">
                <a:solidFill>
                  <a:schemeClr val="tx1"/>
                </a:solidFill>
                <a:sym typeface="+mn-ea"/>
              </a:rPr>
              <a:t>年增量</a:t>
            </a:r>
            <a:r>
              <a:rPr lang="zh-CN" altLang="en-US" sz="1050" dirty="0">
                <a:solidFill>
                  <a:schemeClr val="tx1"/>
                </a:solidFill>
                <a:sym typeface="+mn-ea"/>
              </a:rPr>
              <a:t>：</a:t>
            </a:r>
            <a:r>
              <a:rPr lang="zh-CN" altLang="en-US" sz="1050" b="1" dirty="0">
                <a:solidFill>
                  <a:srgbClr val="C00000"/>
                </a:solidFill>
                <a:sym typeface="+mn-ea"/>
              </a:rPr>
              <a:t>30余万篇</a:t>
            </a:r>
            <a:endParaRPr lang="zh-CN" altLang="en-US" sz="1050" dirty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560" y="393700"/>
            <a:ext cx="3667760" cy="483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95" y="73356"/>
            <a:ext cx="660400" cy="203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1537751" y="54681"/>
            <a:ext cx="8813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mtClean="0">
                <a:solidFill>
                  <a:srgbClr val="FFFFFF"/>
                </a:solidFill>
                <a:latin typeface="+mn-ea"/>
              </a:rPr>
              <a:t>中文数据库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1" name="Freeform 497"/>
          <p:cNvSpPr>
            <a:spLocks noEditPoints="1"/>
          </p:cNvSpPr>
          <p:nvPr/>
        </p:nvSpPr>
        <p:spPr bwMode="auto">
          <a:xfrm>
            <a:off x="591854" y="635043"/>
            <a:ext cx="422877" cy="583375"/>
          </a:xfrm>
          <a:custGeom>
            <a:avLst/>
            <a:gdLst>
              <a:gd name="T0" fmla="*/ 125 w 128"/>
              <a:gd name="T1" fmla="*/ 83 h 177"/>
              <a:gd name="T2" fmla="*/ 64 w 128"/>
              <a:gd name="T3" fmla="*/ 177 h 177"/>
              <a:gd name="T4" fmla="*/ 0 w 128"/>
              <a:gd name="T5" fmla="*/ 71 h 177"/>
              <a:gd name="T6" fmla="*/ 0 w 128"/>
              <a:gd name="T7" fmla="*/ 70 h 177"/>
              <a:gd name="T8" fmla="*/ 0 w 128"/>
              <a:gd name="T9" fmla="*/ 64 h 177"/>
              <a:gd name="T10" fmla="*/ 64 w 128"/>
              <a:gd name="T11" fmla="*/ 0 h 177"/>
              <a:gd name="T12" fmla="*/ 128 w 128"/>
              <a:gd name="T13" fmla="*/ 64 h 177"/>
              <a:gd name="T14" fmla="*/ 127 w 128"/>
              <a:gd name="T15" fmla="*/ 68 h 177"/>
              <a:gd name="T16" fmla="*/ 125 w 128"/>
              <a:gd name="T17" fmla="*/ 83 h 177"/>
              <a:gd name="T18" fmla="*/ 64 w 128"/>
              <a:gd name="T19" fmla="*/ 20 h 177"/>
              <a:gd name="T20" fmla="*/ 22 w 128"/>
              <a:gd name="T21" fmla="*/ 62 h 177"/>
              <a:gd name="T22" fmla="*/ 64 w 128"/>
              <a:gd name="T23" fmla="*/ 104 h 177"/>
              <a:gd name="T24" fmla="*/ 106 w 128"/>
              <a:gd name="T25" fmla="*/ 62 h 177"/>
              <a:gd name="T26" fmla="*/ 64 w 128"/>
              <a:gd name="T27" fmla="*/ 20 h 177"/>
              <a:gd name="T28" fmla="*/ 64 w 128"/>
              <a:gd name="T29" fmla="*/ 40 h 177"/>
              <a:gd name="T30" fmla="*/ 44 w 128"/>
              <a:gd name="T31" fmla="*/ 60 h 177"/>
              <a:gd name="T32" fmla="*/ 64 w 128"/>
              <a:gd name="T33" fmla="*/ 80 h 177"/>
              <a:gd name="T34" fmla="*/ 84 w 128"/>
              <a:gd name="T35" fmla="*/ 60 h 177"/>
              <a:gd name="T36" fmla="*/ 64 w 128"/>
              <a:gd name="T37" fmla="*/ 4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8" h="177">
                <a:moveTo>
                  <a:pt x="125" y="83"/>
                </a:moveTo>
                <a:cubicBezTo>
                  <a:pt x="120" y="104"/>
                  <a:pt x="105" y="138"/>
                  <a:pt x="64" y="177"/>
                </a:cubicBezTo>
                <a:cubicBezTo>
                  <a:pt x="64" y="177"/>
                  <a:pt x="5" y="122"/>
                  <a:pt x="0" y="71"/>
                </a:cubicBezTo>
                <a:cubicBezTo>
                  <a:pt x="0" y="71"/>
                  <a:pt x="0" y="70"/>
                  <a:pt x="0" y="70"/>
                </a:cubicBezTo>
                <a:cubicBezTo>
                  <a:pt x="0" y="68"/>
                  <a:pt x="0" y="66"/>
                  <a:pt x="0" y="64"/>
                </a:cubicBezTo>
                <a:cubicBezTo>
                  <a:pt x="0" y="29"/>
                  <a:pt x="28" y="0"/>
                  <a:pt x="64" y="0"/>
                </a:cubicBezTo>
                <a:cubicBezTo>
                  <a:pt x="99" y="0"/>
                  <a:pt x="128" y="29"/>
                  <a:pt x="128" y="64"/>
                </a:cubicBezTo>
                <a:cubicBezTo>
                  <a:pt x="128" y="64"/>
                  <a:pt x="128" y="65"/>
                  <a:pt x="127" y="68"/>
                </a:cubicBezTo>
                <a:cubicBezTo>
                  <a:pt x="127" y="73"/>
                  <a:pt x="126" y="78"/>
                  <a:pt x="125" y="83"/>
                </a:cubicBezTo>
                <a:close/>
                <a:moveTo>
                  <a:pt x="64" y="20"/>
                </a:moveTo>
                <a:cubicBezTo>
                  <a:pt x="40" y="20"/>
                  <a:pt x="22" y="39"/>
                  <a:pt x="22" y="62"/>
                </a:cubicBezTo>
                <a:cubicBezTo>
                  <a:pt x="22" y="85"/>
                  <a:pt x="40" y="104"/>
                  <a:pt x="64" y="104"/>
                </a:cubicBezTo>
                <a:cubicBezTo>
                  <a:pt x="87" y="104"/>
                  <a:pt x="106" y="85"/>
                  <a:pt x="106" y="62"/>
                </a:cubicBezTo>
                <a:cubicBezTo>
                  <a:pt x="106" y="39"/>
                  <a:pt x="87" y="20"/>
                  <a:pt x="64" y="20"/>
                </a:cubicBezTo>
                <a:close/>
                <a:moveTo>
                  <a:pt x="64" y="40"/>
                </a:moveTo>
                <a:cubicBezTo>
                  <a:pt x="53" y="40"/>
                  <a:pt x="44" y="49"/>
                  <a:pt x="44" y="60"/>
                </a:cubicBezTo>
                <a:cubicBezTo>
                  <a:pt x="44" y="71"/>
                  <a:pt x="53" y="80"/>
                  <a:pt x="64" y="80"/>
                </a:cubicBezTo>
                <a:cubicBezTo>
                  <a:pt x="75" y="80"/>
                  <a:pt x="84" y="71"/>
                  <a:pt x="84" y="60"/>
                </a:cubicBezTo>
                <a:cubicBezTo>
                  <a:pt x="84" y="49"/>
                  <a:pt x="75" y="40"/>
                  <a:pt x="64" y="40"/>
                </a:cubicBezTo>
                <a:close/>
              </a:path>
            </a:pathLst>
          </a:custGeom>
          <a:solidFill>
            <a:srgbClr val="0D79CA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 dirty="0">
              <a:ea typeface="微软雅黑" panose="020B050302020402020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91851" y="1270126"/>
            <a:ext cx="27600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499"/>
          <p:cNvSpPr txBox="1"/>
          <p:nvPr/>
        </p:nvSpPr>
        <p:spPr>
          <a:xfrm>
            <a:off x="1021280" y="692188"/>
            <a:ext cx="2418080" cy="5835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/>
            <a:r>
              <a:rPr lang="zh-CN" altLang="en-US" sz="16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中国学位论文全文数据库</a:t>
            </a:r>
            <a:endParaRPr lang="zh-CN" altLang="en-US" sz="1600" b="1" smtClean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ctr"/>
            <a:r>
              <a:rPr lang="zh-CN" altLang="en-US" sz="16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增强版</a:t>
            </a:r>
            <a:endParaRPr lang="zh-CN" altLang="en-US" sz="1650" b="1" dirty="0">
              <a:latin typeface="微软雅黑" panose="020B0503020204020204" charset="-122"/>
              <a:ea typeface="微软雅黑" panose="020B0503020204020204" charset="-122"/>
              <a:cs typeface="UKIJ Qolyazma" pitchFamily="18" charset="0"/>
            </a:endParaRPr>
          </a:p>
        </p:txBody>
      </p:sp>
      <p:sp>
        <p:nvSpPr>
          <p:cNvPr id="2" name="TextBox 504"/>
          <p:cNvSpPr txBox="1"/>
          <p:nvPr/>
        </p:nvSpPr>
        <p:spPr>
          <a:xfrm>
            <a:off x="518160" y="1284605"/>
            <a:ext cx="3510915" cy="281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sz="1050" dirty="0">
                <a:solidFill>
                  <a:schemeClr val="tx1"/>
                </a:solidFill>
              </a:rPr>
              <a:t>       </a:t>
            </a:r>
            <a:endParaRPr lang="zh-CN" altLang="en-US" sz="1050" dirty="0">
              <a:solidFill>
                <a:schemeClr val="tx1"/>
              </a:solidFill>
            </a:endParaRPr>
          </a:p>
          <a:p>
            <a:r>
              <a:rPr lang="zh-CN" altLang="en-US" sz="1050" b="1" dirty="0">
                <a:solidFill>
                  <a:schemeClr val="tx1"/>
                </a:solidFill>
              </a:rPr>
              <a:t>收录起始年份</a:t>
            </a:r>
            <a:r>
              <a:rPr lang="zh-CN" altLang="en-US" sz="1050" dirty="0">
                <a:solidFill>
                  <a:schemeClr val="tx1"/>
                </a:solidFill>
              </a:rPr>
              <a:t>：</a:t>
            </a:r>
            <a:r>
              <a:rPr lang="en-US" altLang="zh-CN" sz="1050" dirty="0">
                <a:solidFill>
                  <a:schemeClr val="tx1"/>
                </a:solidFill>
              </a:rPr>
              <a:t>1980</a:t>
            </a:r>
            <a:r>
              <a:rPr lang="zh-CN" altLang="en-US" sz="1050" dirty="0">
                <a:solidFill>
                  <a:schemeClr val="tx1"/>
                </a:solidFill>
              </a:rPr>
              <a:t>年</a:t>
            </a:r>
            <a:endParaRPr lang="zh-CN" altLang="en-US" sz="1050" dirty="0">
              <a:solidFill>
                <a:schemeClr val="tx1"/>
              </a:solidFill>
            </a:endParaRPr>
          </a:p>
          <a:p>
            <a:r>
              <a:rPr lang="zh-CN" altLang="en-US" sz="1050" b="1" dirty="0">
                <a:solidFill>
                  <a:schemeClr val="tx1"/>
                </a:solidFill>
              </a:rPr>
              <a:t>收录内容</a:t>
            </a:r>
            <a:r>
              <a:rPr lang="zh-CN" altLang="en-US" sz="1050" dirty="0">
                <a:solidFill>
                  <a:schemeClr val="tx1"/>
                </a:solidFill>
              </a:rPr>
              <a:t>：</a:t>
            </a:r>
            <a:r>
              <a:rPr lang="zh-CN" altLang="en-US" sz="1050" dirty="0">
                <a:solidFill>
                  <a:schemeClr val="tx1"/>
                </a:solidFill>
                <a:sym typeface="+mn-ea"/>
              </a:rPr>
              <a:t>博硕士学位论文</a:t>
            </a:r>
            <a:endParaRPr lang="zh-CN" altLang="en-US" sz="1050" dirty="0">
              <a:solidFill>
                <a:schemeClr val="tx1"/>
              </a:solidFill>
            </a:endParaRPr>
          </a:p>
          <a:p>
            <a:r>
              <a:rPr lang="zh-CN" altLang="en-US" sz="1050" b="1" dirty="0">
                <a:solidFill>
                  <a:schemeClr val="tx1"/>
                </a:solidFill>
              </a:rPr>
              <a:t>文献收录来源</a:t>
            </a:r>
            <a:r>
              <a:rPr lang="zh-CN" altLang="en-US" sz="1050" dirty="0">
                <a:solidFill>
                  <a:schemeClr val="tx1"/>
                </a:solidFill>
              </a:rPr>
              <a:t>：经批准可以授予学位的高等学校</a:t>
            </a:r>
            <a:endParaRPr lang="zh-CN" altLang="en-US" sz="1050" dirty="0">
              <a:solidFill>
                <a:schemeClr val="tx1"/>
              </a:solidFill>
            </a:endParaRPr>
          </a:p>
          <a:p>
            <a:r>
              <a:rPr lang="zh-CN" altLang="en-US" sz="1050" dirty="0">
                <a:solidFill>
                  <a:schemeClr val="tx1"/>
                </a:solidFill>
              </a:rPr>
              <a:t> </a:t>
            </a:r>
            <a:r>
              <a:rPr lang="en-US" altLang="zh-CN" sz="1050" dirty="0">
                <a:solidFill>
                  <a:schemeClr val="tx1"/>
                </a:solidFill>
              </a:rPr>
              <a:t>                      </a:t>
            </a:r>
            <a:r>
              <a:rPr lang="zh-CN" altLang="en-US" sz="1050" dirty="0">
                <a:solidFill>
                  <a:schemeClr val="tx1"/>
                </a:solidFill>
              </a:rPr>
              <a:t>或科学研究机构</a:t>
            </a:r>
            <a:endParaRPr lang="zh-CN" altLang="en-US" sz="1050" dirty="0">
              <a:solidFill>
                <a:schemeClr val="tx1"/>
              </a:solidFill>
            </a:endParaRPr>
          </a:p>
          <a:p>
            <a:r>
              <a:rPr lang="zh-CN" altLang="en-US" sz="1050" b="1" dirty="0">
                <a:solidFill>
                  <a:schemeClr val="tx1"/>
                </a:solidFill>
                <a:sym typeface="+mn-ea"/>
              </a:rPr>
              <a:t>总量</a:t>
            </a:r>
            <a:r>
              <a:rPr lang="zh-CN" altLang="en-US" sz="1050" dirty="0">
                <a:solidFill>
                  <a:schemeClr val="tx1"/>
                </a:solidFill>
                <a:sym typeface="+mn-ea"/>
              </a:rPr>
              <a:t>：</a:t>
            </a:r>
            <a:r>
              <a:rPr lang="zh-CN" altLang="en-US" sz="1050" b="1" dirty="0">
                <a:solidFill>
                  <a:srgbClr val="C00000"/>
                </a:solidFill>
                <a:sym typeface="+mn-ea"/>
              </a:rPr>
              <a:t>511万篇</a:t>
            </a:r>
            <a:endParaRPr lang="zh-CN" altLang="en-US" sz="1050" dirty="0">
              <a:solidFill>
                <a:schemeClr val="tx1"/>
              </a:solidFill>
              <a:sym typeface="+mn-ea"/>
            </a:endParaRPr>
          </a:p>
          <a:p>
            <a:r>
              <a:rPr lang="zh-CN" altLang="en-US" sz="1050" b="1" dirty="0">
                <a:sym typeface="+mn-ea"/>
              </a:rPr>
              <a:t>学科领域</a:t>
            </a:r>
            <a:r>
              <a:rPr lang="zh-CN" altLang="en-US" sz="1050" dirty="0">
                <a:sym typeface="+mn-ea"/>
              </a:rPr>
              <a:t>：</a:t>
            </a:r>
            <a:r>
              <a:rPr lang="zh-CN" altLang="en-US" sz="1050" dirty="0">
                <a:solidFill>
                  <a:schemeClr val="tx1"/>
                </a:solidFill>
              </a:rPr>
              <a:t>涵盖基础科学、理学、工业技术、人文科学、</a:t>
            </a:r>
            <a:endParaRPr lang="zh-CN" altLang="en-US" sz="1050" dirty="0">
              <a:solidFill>
                <a:schemeClr val="tx1"/>
              </a:solidFill>
            </a:endParaRPr>
          </a:p>
          <a:p>
            <a:r>
              <a:rPr lang="zh-CN" altLang="en-US" sz="1050" dirty="0">
                <a:solidFill>
                  <a:schemeClr val="tx1"/>
                </a:solidFill>
              </a:rPr>
              <a:t> </a:t>
            </a:r>
            <a:r>
              <a:rPr lang="en-US" altLang="zh-CN" sz="1050" dirty="0">
                <a:solidFill>
                  <a:schemeClr val="tx1"/>
                </a:solidFill>
              </a:rPr>
              <a:t>                </a:t>
            </a:r>
            <a:r>
              <a:rPr lang="zh-CN" altLang="en-US" sz="1050" dirty="0">
                <a:solidFill>
                  <a:schemeClr val="tx1"/>
                </a:solidFill>
              </a:rPr>
              <a:t>社会科学、医药卫生、农业科学、交通运输、</a:t>
            </a:r>
            <a:endParaRPr lang="zh-CN" altLang="en-US" sz="1050" dirty="0">
              <a:solidFill>
                <a:schemeClr val="tx1"/>
              </a:solidFill>
            </a:endParaRPr>
          </a:p>
          <a:p>
            <a:r>
              <a:rPr lang="zh-CN" altLang="en-US" sz="1050" dirty="0">
                <a:solidFill>
                  <a:schemeClr val="tx1"/>
                </a:solidFill>
              </a:rPr>
              <a:t> </a:t>
            </a:r>
            <a:r>
              <a:rPr lang="en-US" altLang="zh-CN" sz="1050" dirty="0">
                <a:solidFill>
                  <a:schemeClr val="tx1"/>
                </a:solidFill>
              </a:rPr>
              <a:t>                </a:t>
            </a:r>
            <a:r>
              <a:rPr lang="zh-CN" altLang="en-US" sz="1050" dirty="0">
                <a:solidFill>
                  <a:schemeClr val="tx1"/>
                </a:solidFill>
              </a:rPr>
              <a:t>航空航天、环境科学等各学科领域</a:t>
            </a:r>
            <a:endParaRPr lang="zh-CN" altLang="en-US" sz="1050" dirty="0">
              <a:solidFill>
                <a:schemeClr val="tx1"/>
              </a:solidFill>
            </a:endParaRPr>
          </a:p>
          <a:p>
            <a:r>
              <a:rPr lang="zh-CN" altLang="en-US" sz="1050" b="1" dirty="0"/>
              <a:t>主要数据库：</a:t>
            </a:r>
            <a:r>
              <a:rPr lang="zh-CN" altLang="en-US" sz="1050"/>
              <a:t>万方学位论文全文数据库、</a:t>
            </a:r>
            <a:r>
              <a:rPr lang="zh-CN" altLang="en-US" sz="1050">
                <a:sym typeface="+mn-ea"/>
              </a:rPr>
              <a:t>中国科学技术信息研究所</a:t>
            </a:r>
            <a:endParaRPr lang="zh-CN" altLang="en-US" sz="1050" dirty="0">
              <a:solidFill>
                <a:schemeClr val="tx1"/>
              </a:solidFill>
            </a:endParaRPr>
          </a:p>
          <a:p>
            <a:r>
              <a:rPr lang="zh-CN" altLang="en-US" sz="1050" b="1" dirty="0">
                <a:solidFill>
                  <a:schemeClr val="tx1"/>
                </a:solidFill>
              </a:rPr>
              <a:t>更新频率</a:t>
            </a:r>
            <a:r>
              <a:rPr lang="zh-CN" altLang="en-US" sz="1050" dirty="0">
                <a:solidFill>
                  <a:schemeClr val="tx1"/>
                </a:solidFill>
              </a:rPr>
              <a:t>：每月更新。</a:t>
            </a:r>
            <a:endParaRPr lang="zh-CN" altLang="en-US" sz="1050" dirty="0">
              <a:solidFill>
                <a:schemeClr val="tx1"/>
              </a:solidFill>
            </a:endParaRPr>
          </a:p>
          <a:p>
            <a:r>
              <a:rPr lang="zh-CN" altLang="en-US" sz="1050" b="1" dirty="0">
                <a:solidFill>
                  <a:schemeClr val="tx1"/>
                </a:solidFill>
                <a:sym typeface="+mn-ea"/>
              </a:rPr>
              <a:t>年增量</a:t>
            </a:r>
            <a:r>
              <a:rPr lang="zh-CN" altLang="en-US" sz="1050" dirty="0">
                <a:solidFill>
                  <a:schemeClr val="tx1"/>
                </a:solidFill>
                <a:sym typeface="+mn-ea"/>
              </a:rPr>
              <a:t>：</a:t>
            </a:r>
            <a:r>
              <a:rPr lang="zh-CN" altLang="en-US" sz="1050" b="1" dirty="0">
                <a:solidFill>
                  <a:srgbClr val="C00000"/>
                </a:solidFill>
                <a:sym typeface="+mn-ea"/>
              </a:rPr>
              <a:t>35余万篇</a:t>
            </a:r>
            <a:endParaRPr lang="zh-CN" altLang="en-US" sz="1050" dirty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505" y="783590"/>
            <a:ext cx="5363845" cy="3019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80847" cy="5143500"/>
          </a:xfrm>
          <a:prstGeom prst="rect">
            <a:avLst/>
          </a:prstGeom>
        </p:spPr>
      </p:pic>
      <p:pic>
        <p:nvPicPr>
          <p:cNvPr id="7" name="图片 6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71" y="628734"/>
            <a:ext cx="1298448" cy="39624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33655" y="1046474"/>
            <a:ext cx="192873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700" dirty="0" smtClean="0">
                <a:solidFill>
                  <a:srgbClr val="FFFFFF"/>
                </a:solidFill>
                <a:ea typeface="微软雅黑" panose="020B0503020204020204" charset="-122"/>
              </a:rPr>
              <a:t>万方知识服务平台</a:t>
            </a:r>
            <a:endParaRPr kumimoji="1" lang="zh-CN" altLang="en-US" sz="1700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633271" y="1909340"/>
            <a:ext cx="1072570" cy="27699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79" y="2046855"/>
            <a:ext cx="368300" cy="889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3014"/>
            <a:ext cx="482600" cy="381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803109" y="1870478"/>
            <a:ext cx="714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solidFill>
                  <a:srgbClr val="FF0000"/>
                </a:solidFill>
                <a:ea typeface="微软雅黑" panose="020B0503020204020204" charset="-122"/>
              </a:rPr>
              <a:t>目</a:t>
            </a:r>
            <a:r>
              <a:rPr kumimoji="1" lang="en-US" altLang="zh-CN" b="1" dirty="0">
                <a:solidFill>
                  <a:srgbClr val="FF0000"/>
                </a:solidFill>
                <a:ea typeface="微软雅黑" panose="020B0503020204020204" charset="-122"/>
              </a:rPr>
              <a:t> </a:t>
            </a:r>
            <a:r>
              <a:rPr kumimoji="1" lang="zh-CN" altLang="en-US" b="1" dirty="0">
                <a:solidFill>
                  <a:srgbClr val="FF0000"/>
                </a:solidFill>
                <a:ea typeface="微软雅黑" panose="020B0503020204020204" charset="-122"/>
              </a:rPr>
              <a:t>录</a:t>
            </a:r>
            <a:endParaRPr kumimoji="1" lang="zh-CN" altLang="en-US" b="1" dirty="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57008" y="155895"/>
            <a:ext cx="307777" cy="50270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200" baseline="30000" dirty="0">
                <a:solidFill>
                  <a:schemeClr val="bg1"/>
                </a:solidFill>
              </a:rPr>
              <a:t>catalogue</a:t>
            </a:r>
            <a:endParaRPr lang="en-US" altLang="zh-CN" sz="1200" baseline="30000" dirty="0">
              <a:solidFill>
                <a:schemeClr val="bg1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3827145" y="1625600"/>
            <a:ext cx="4539615" cy="1626026"/>
            <a:chOff x="6273" y="1028"/>
            <a:chExt cx="7149" cy="2609"/>
          </a:xfrm>
        </p:grpSpPr>
        <p:sp>
          <p:nvSpPr>
            <p:cNvPr id="10" name="矩形 9"/>
            <p:cNvSpPr/>
            <p:nvPr/>
          </p:nvSpPr>
          <p:spPr>
            <a:xfrm>
              <a:off x="6273" y="1914"/>
              <a:ext cx="7149" cy="8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9" name="图片 8" descr="9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3" y="1914"/>
              <a:ext cx="1070" cy="826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6273" y="2811"/>
              <a:ext cx="7149" cy="8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12" name="图片 11" descr="9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3" y="2811"/>
              <a:ext cx="1070" cy="826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6467" y="2029"/>
              <a:ext cx="659" cy="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b="1" dirty="0">
                  <a:solidFill>
                    <a:schemeClr val="bg1"/>
                  </a:solidFill>
                  <a:latin typeface="雅黑"/>
                  <a:ea typeface="微软雅黑" panose="020B0503020204020204" charset="-122"/>
                  <a:cs typeface="雅黑"/>
                </a:rPr>
                <a:t>二</a:t>
              </a:r>
              <a:endParaRPr kumimoji="1" lang="zh-CN" altLang="en-US" b="1" dirty="0">
                <a:solidFill>
                  <a:schemeClr val="bg1"/>
                </a:solidFill>
                <a:latin typeface="雅黑"/>
                <a:ea typeface="微软雅黑" panose="020B0503020204020204" charset="-122"/>
                <a:cs typeface="雅黑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9014" y="2029"/>
              <a:ext cx="2376" cy="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mtClean="0">
                  <a:ea typeface="微软雅黑" panose="020B0503020204020204" charset="-122"/>
                </a:rPr>
                <a:t>万方选题</a:t>
              </a:r>
              <a:endParaRPr lang="zh-CN" altLang="en-US" smtClean="0">
                <a:ea typeface="微软雅黑" panose="020B050302020402020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6467" y="2916"/>
              <a:ext cx="654" cy="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b="1" dirty="0" smtClean="0">
                  <a:solidFill>
                    <a:schemeClr val="bg1"/>
                  </a:solidFill>
                  <a:latin typeface="雅黑"/>
                  <a:ea typeface="微软雅黑" panose="020B0503020204020204" charset="-122"/>
                  <a:cs typeface="雅黑"/>
                </a:rPr>
                <a:t>三</a:t>
              </a:r>
              <a:endParaRPr kumimoji="1" lang="zh-CN" altLang="en-US" b="1" dirty="0">
                <a:solidFill>
                  <a:schemeClr val="bg1"/>
                </a:solidFill>
                <a:latin typeface="雅黑"/>
                <a:ea typeface="微软雅黑" panose="020B0503020204020204" charset="-122"/>
                <a:cs typeface="雅黑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7792" y="2945"/>
              <a:ext cx="4819" cy="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ea typeface="微软雅黑" panose="020B0503020204020204" charset="-122"/>
                </a:rPr>
                <a:t>万方外文文献保障服务</a:t>
              </a:r>
              <a:r>
                <a:rPr lang="zh-CN" altLang="en-US" dirty="0">
                  <a:ea typeface="微软雅黑" panose="020B0503020204020204" charset="-122"/>
                </a:rPr>
                <a:t>平台</a:t>
              </a:r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6273" y="1028"/>
              <a:ext cx="7149" cy="8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51" name="图片 50" descr="9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3" y="1028"/>
              <a:ext cx="1070" cy="826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6467" y="1144"/>
              <a:ext cx="654" cy="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b="1" dirty="0">
                  <a:solidFill>
                    <a:schemeClr val="bg1"/>
                  </a:solidFill>
                  <a:latin typeface="雅黑"/>
                  <a:ea typeface="微软雅黑" panose="020B0503020204020204" charset="-122"/>
                  <a:cs typeface="雅黑"/>
                </a:rPr>
                <a:t>一</a:t>
              </a:r>
              <a:endParaRPr kumimoji="1" lang="zh-CN" altLang="en-US" b="1" dirty="0">
                <a:solidFill>
                  <a:schemeClr val="bg1"/>
                </a:solidFill>
                <a:latin typeface="雅黑"/>
                <a:ea typeface="微软雅黑" panose="020B0503020204020204" charset="-122"/>
                <a:cs typeface="雅黑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7579" y="1144"/>
              <a:ext cx="4811" cy="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ea typeface="微软雅黑" panose="020B0503020204020204" charset="-122"/>
                </a:rPr>
                <a:t>万方数据</a:t>
              </a:r>
              <a:r>
                <a:rPr lang="zh-CN" altLang="en-US" dirty="0">
                  <a:ea typeface="微软雅黑" panose="020B0503020204020204" charset="-122"/>
                </a:rPr>
                <a:t>知识服务平台</a:t>
              </a:r>
              <a:endParaRPr lang="zh-CN" altLang="en-US" dirty="0"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98686" y="51506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学位论文导航</a:t>
            </a:r>
            <a:endParaRPr lang="zh-CN" altLang="en-US" sz="1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11836" y="1597001"/>
            <a:ext cx="463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25" y="410210"/>
            <a:ext cx="8408670" cy="47332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80" y="1597025"/>
            <a:ext cx="8752840" cy="28613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185" y="2115820"/>
            <a:ext cx="8722995" cy="3027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15196" y="45156"/>
            <a:ext cx="4622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中会</a:t>
            </a:r>
            <a:endParaRPr lang="zh-CN" altLang="en-US" sz="1100" dirty="0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83261" y="1597001"/>
            <a:ext cx="463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15196" y="45156"/>
            <a:ext cx="7416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1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学位论文</a:t>
            </a:r>
            <a:endParaRPr lang="zh-CN" altLang="en-US" sz="1100" dirty="0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90" y="330200"/>
            <a:ext cx="7959725" cy="50012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20" y="330200"/>
            <a:ext cx="8724900" cy="5086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95" y="73356"/>
            <a:ext cx="660400" cy="203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1537751" y="54681"/>
            <a:ext cx="7416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会议论文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63096" y="1475240"/>
            <a:ext cx="278219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493"/>
          <p:cNvSpPr>
            <a:spLocks noChangeArrowheads="1"/>
          </p:cNvSpPr>
          <p:nvPr/>
        </p:nvSpPr>
        <p:spPr bwMode="auto">
          <a:xfrm>
            <a:off x="363097" y="867238"/>
            <a:ext cx="547803" cy="497012"/>
          </a:xfrm>
          <a:custGeom>
            <a:avLst/>
            <a:gdLst/>
            <a:ahLst/>
            <a:cxnLst/>
            <a:rect l="l" t="t" r="r" b="b"/>
            <a:pathLst>
              <a:path w="239713" h="217487">
                <a:moveTo>
                  <a:pt x="67420" y="131762"/>
                </a:moveTo>
                <a:lnTo>
                  <a:pt x="71346" y="131762"/>
                </a:lnTo>
                <a:lnTo>
                  <a:pt x="80061" y="131762"/>
                </a:lnTo>
                <a:lnTo>
                  <a:pt x="80262" y="131762"/>
                </a:lnTo>
                <a:lnTo>
                  <a:pt x="97384" y="131762"/>
                </a:lnTo>
                <a:lnTo>
                  <a:pt x="100603" y="131762"/>
                </a:lnTo>
                <a:lnTo>
                  <a:pt x="101129" y="131762"/>
                </a:lnTo>
                <a:lnTo>
                  <a:pt x="102183" y="131762"/>
                </a:lnTo>
                <a:lnTo>
                  <a:pt x="109088" y="131762"/>
                </a:lnTo>
                <a:lnTo>
                  <a:pt x="109557" y="131762"/>
                </a:lnTo>
                <a:lnTo>
                  <a:pt x="129513" y="131762"/>
                </a:lnTo>
                <a:lnTo>
                  <a:pt x="129572" y="131762"/>
                </a:lnTo>
                <a:lnTo>
                  <a:pt x="168548" y="131762"/>
                </a:lnTo>
                <a:lnTo>
                  <a:pt x="195469" y="137003"/>
                </a:lnTo>
                <a:lnTo>
                  <a:pt x="218177" y="151330"/>
                </a:lnTo>
                <a:lnTo>
                  <a:pt x="233861" y="172645"/>
                </a:lnTo>
                <a:lnTo>
                  <a:pt x="239713" y="198851"/>
                </a:lnTo>
                <a:lnTo>
                  <a:pt x="239713" y="201181"/>
                </a:lnTo>
                <a:lnTo>
                  <a:pt x="239713" y="201181"/>
                </a:lnTo>
                <a:lnTo>
                  <a:pt x="239713" y="217487"/>
                </a:lnTo>
                <a:lnTo>
                  <a:pt x="0" y="217487"/>
                </a:lnTo>
                <a:cubicBezTo>
                  <a:pt x="0" y="217487"/>
                  <a:pt x="0" y="217487"/>
                  <a:pt x="0" y="215158"/>
                </a:cubicBezTo>
                <a:lnTo>
                  <a:pt x="0" y="198851"/>
                </a:lnTo>
                <a:cubicBezTo>
                  <a:pt x="0" y="161580"/>
                  <a:pt x="29964" y="131762"/>
                  <a:pt x="67420" y="131762"/>
                </a:cubicBezTo>
                <a:close/>
                <a:moveTo>
                  <a:pt x="119063" y="0"/>
                </a:moveTo>
                <a:lnTo>
                  <a:pt x="142545" y="4741"/>
                </a:lnTo>
                <a:lnTo>
                  <a:pt x="161720" y="17669"/>
                </a:lnTo>
                <a:lnTo>
                  <a:pt x="174648" y="36844"/>
                </a:lnTo>
                <a:lnTo>
                  <a:pt x="179388" y="60325"/>
                </a:lnTo>
                <a:lnTo>
                  <a:pt x="174648" y="83807"/>
                </a:lnTo>
                <a:lnTo>
                  <a:pt x="161720" y="102981"/>
                </a:lnTo>
                <a:lnTo>
                  <a:pt x="142545" y="115910"/>
                </a:lnTo>
                <a:cubicBezTo>
                  <a:pt x="135327" y="118962"/>
                  <a:pt x="127393" y="120650"/>
                  <a:pt x="119063" y="120650"/>
                </a:cubicBezTo>
                <a:cubicBezTo>
                  <a:pt x="102405" y="120650"/>
                  <a:pt x="87323" y="113898"/>
                  <a:pt x="76407" y="102981"/>
                </a:cubicBezTo>
                <a:cubicBezTo>
                  <a:pt x="70949" y="97523"/>
                  <a:pt x="66531" y="91024"/>
                  <a:pt x="63479" y="83807"/>
                </a:cubicBezTo>
                <a:cubicBezTo>
                  <a:pt x="60426" y="76589"/>
                  <a:pt x="58738" y="68654"/>
                  <a:pt x="58738" y="60325"/>
                </a:cubicBezTo>
                <a:cubicBezTo>
                  <a:pt x="58738" y="43667"/>
                  <a:pt x="65490" y="28585"/>
                  <a:pt x="76407" y="17669"/>
                </a:cubicBezTo>
                <a:cubicBezTo>
                  <a:pt x="81865" y="12210"/>
                  <a:pt x="88365" y="7793"/>
                  <a:pt x="95582" y="4741"/>
                </a:cubicBezTo>
                <a:cubicBezTo>
                  <a:pt x="102799" y="1688"/>
                  <a:pt x="110734" y="0"/>
                  <a:pt x="119063" y="0"/>
                </a:cubicBezTo>
                <a:close/>
              </a:path>
            </a:pathLst>
          </a:custGeom>
          <a:solidFill>
            <a:srgbClr val="0D79CA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/>
          <a:p>
            <a:endParaRPr lang="zh-CN" altLang="en-US" sz="1015" dirty="0">
              <a:ea typeface="微软雅黑" panose="020B0503020204020204" charset="-122"/>
            </a:endParaRPr>
          </a:p>
        </p:txBody>
      </p:sp>
      <p:sp>
        <p:nvSpPr>
          <p:cNvPr id="3" name="TextBox 500"/>
          <p:cNvSpPr txBox="1"/>
          <p:nvPr/>
        </p:nvSpPr>
        <p:spPr>
          <a:xfrm>
            <a:off x="825857" y="1009080"/>
            <a:ext cx="2418080" cy="33718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p>
            <a:pPr lvl="0" algn="r"/>
            <a:r>
              <a:rPr lang="zh-CN" altLang="en-US" sz="16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中国学术会议文献数据库</a:t>
            </a:r>
            <a:endParaRPr lang="zh-CN" altLang="en-US" sz="1650" b="1" dirty="0">
              <a:latin typeface="微软雅黑" panose="020B0503020204020204" charset="-122"/>
              <a:ea typeface="微软雅黑" panose="020B0503020204020204" charset="-122"/>
              <a:cs typeface="UKIJ Qolyazma" pitchFamily="18" charset="0"/>
            </a:endParaRPr>
          </a:p>
        </p:txBody>
      </p:sp>
      <p:sp>
        <p:nvSpPr>
          <p:cNvPr id="8" name="TextBox 505"/>
          <p:cNvSpPr txBox="1"/>
          <p:nvPr/>
        </p:nvSpPr>
        <p:spPr>
          <a:xfrm>
            <a:off x="269240" y="1550670"/>
            <a:ext cx="3323590" cy="3236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sz="1050" b="1">
                <a:solidFill>
                  <a:schemeClr val="tx1"/>
                </a:solidFill>
              </a:rPr>
              <a:t>资源来源：</a:t>
            </a:r>
            <a:r>
              <a:rPr lang="zh-CN" sz="1050">
                <a:solidFill>
                  <a:schemeClr val="tx1"/>
                </a:solidFill>
              </a:rPr>
              <a:t>国内一级学术会议、</a:t>
            </a:r>
            <a:r>
              <a:rPr sz="1050">
                <a:solidFill>
                  <a:schemeClr val="tx1"/>
                </a:solidFill>
              </a:rPr>
              <a:t>世界各主要学协会、</a:t>
            </a:r>
            <a:endParaRPr sz="1050">
              <a:solidFill>
                <a:schemeClr val="tx1"/>
              </a:solidFill>
            </a:endParaRPr>
          </a:p>
          <a:p>
            <a:r>
              <a:rPr sz="1050">
                <a:solidFill>
                  <a:schemeClr val="tx1"/>
                </a:solidFill>
              </a:rPr>
              <a:t> </a:t>
            </a:r>
            <a:r>
              <a:rPr lang="en-US" sz="1050">
                <a:solidFill>
                  <a:schemeClr val="tx1"/>
                </a:solidFill>
              </a:rPr>
              <a:t>               </a:t>
            </a:r>
            <a:r>
              <a:rPr sz="1050">
                <a:solidFill>
                  <a:schemeClr val="tx1"/>
                </a:solidFill>
              </a:rPr>
              <a:t>出版机构出版的学术会议论文</a:t>
            </a:r>
            <a:endParaRPr sz="1050">
              <a:solidFill>
                <a:schemeClr val="tx1"/>
              </a:solidFill>
            </a:endParaRPr>
          </a:p>
          <a:p>
            <a:r>
              <a:rPr lang="zh-CN" sz="1050" b="1">
                <a:solidFill>
                  <a:schemeClr val="tx1"/>
                </a:solidFill>
              </a:rPr>
              <a:t>收录起始年份</a:t>
            </a:r>
            <a:r>
              <a:rPr lang="zh-CN" sz="1050">
                <a:solidFill>
                  <a:schemeClr val="tx1"/>
                </a:solidFill>
              </a:rPr>
              <a:t>：</a:t>
            </a:r>
            <a:r>
              <a:rPr sz="1050">
                <a:solidFill>
                  <a:schemeClr val="tx1"/>
                </a:solidFill>
                <a:sym typeface="+mn-ea"/>
              </a:rPr>
              <a:t>中文会议收录始于1982年</a:t>
            </a:r>
            <a:endParaRPr sz="1050">
              <a:solidFill>
                <a:schemeClr val="tx1"/>
              </a:solidFill>
              <a:sym typeface="+mn-ea"/>
            </a:endParaRPr>
          </a:p>
          <a:p>
            <a:r>
              <a:rPr sz="1050">
                <a:solidFill>
                  <a:schemeClr val="tx1"/>
                </a:solidFill>
                <a:sym typeface="+mn-ea"/>
              </a:rPr>
              <a:t> </a:t>
            </a:r>
            <a:r>
              <a:rPr lang="en-US" sz="1050">
                <a:solidFill>
                  <a:schemeClr val="tx1"/>
                </a:solidFill>
                <a:sym typeface="+mn-ea"/>
              </a:rPr>
              <a:t>                       </a:t>
            </a:r>
            <a:r>
              <a:rPr lang="zh-CN" altLang="en-US" sz="1050">
                <a:solidFill>
                  <a:schemeClr val="tx1"/>
                </a:solidFill>
                <a:sym typeface="+mn-ea"/>
              </a:rPr>
              <a:t>外文会议收录始于</a:t>
            </a:r>
            <a:r>
              <a:rPr sz="1050">
                <a:solidFill>
                  <a:schemeClr val="tx1"/>
                </a:solidFill>
                <a:sym typeface="+mn-ea"/>
              </a:rPr>
              <a:t>1985</a:t>
            </a:r>
            <a:r>
              <a:rPr lang="zh-CN" sz="1050">
                <a:solidFill>
                  <a:schemeClr val="tx1"/>
                </a:solidFill>
                <a:sym typeface="+mn-ea"/>
              </a:rPr>
              <a:t>年（</a:t>
            </a:r>
            <a:r>
              <a:rPr lang="en-US" altLang="zh-CN" sz="1050">
                <a:solidFill>
                  <a:schemeClr val="tx1"/>
                </a:solidFill>
                <a:sym typeface="+mn-ea"/>
              </a:rPr>
              <a:t>NSTL</a:t>
            </a:r>
            <a:r>
              <a:rPr lang="zh-CN" sz="1050">
                <a:solidFill>
                  <a:schemeClr val="tx1"/>
                </a:solidFill>
                <a:sym typeface="+mn-ea"/>
              </a:rPr>
              <a:t>）</a:t>
            </a:r>
            <a:endParaRPr lang="zh-CN" sz="1050">
              <a:solidFill>
                <a:schemeClr val="tx1"/>
              </a:solidFill>
            </a:endParaRPr>
          </a:p>
          <a:p>
            <a:r>
              <a:rPr lang="zh-CN" sz="1050" b="1">
                <a:solidFill>
                  <a:schemeClr val="tx1"/>
                </a:solidFill>
              </a:rPr>
              <a:t>资源数量</a:t>
            </a:r>
            <a:r>
              <a:rPr lang="zh-CN" sz="1050">
                <a:solidFill>
                  <a:schemeClr val="tx1"/>
                </a:solidFill>
              </a:rPr>
              <a:t>：</a:t>
            </a:r>
            <a:r>
              <a:rPr sz="1050">
                <a:solidFill>
                  <a:schemeClr val="tx1"/>
                </a:solidFill>
                <a:sym typeface="+mn-ea"/>
              </a:rPr>
              <a:t>年收集约3000个重要学术会议</a:t>
            </a:r>
            <a:endParaRPr lang="zh-CN" sz="1050">
              <a:solidFill>
                <a:schemeClr val="tx1"/>
              </a:solidFill>
            </a:endParaRPr>
          </a:p>
          <a:p>
            <a:r>
              <a:rPr lang="zh-CN" sz="1050">
                <a:solidFill>
                  <a:schemeClr val="tx1"/>
                </a:solidFill>
              </a:rPr>
              <a:t> </a:t>
            </a:r>
            <a:r>
              <a:rPr lang="en-US" altLang="zh-CN" sz="1050">
                <a:solidFill>
                  <a:schemeClr val="tx1"/>
                </a:solidFill>
              </a:rPr>
              <a:t>                </a:t>
            </a:r>
            <a:r>
              <a:rPr sz="1050">
                <a:solidFill>
                  <a:schemeClr val="tx1"/>
                </a:solidFill>
                <a:sym typeface="+mn-ea"/>
              </a:rPr>
              <a:t>中文会议</a:t>
            </a:r>
            <a:r>
              <a:rPr lang="zh-CN" sz="1050">
                <a:solidFill>
                  <a:schemeClr val="tx1"/>
                </a:solidFill>
                <a:sym typeface="+mn-ea"/>
              </a:rPr>
              <a:t>总量</a:t>
            </a:r>
            <a:r>
              <a:rPr lang="en-US" altLang="zh-CN" sz="1050">
                <a:solidFill>
                  <a:schemeClr val="tx1"/>
                </a:solidFill>
                <a:sym typeface="+mn-ea"/>
              </a:rPr>
              <a:t>310</a:t>
            </a:r>
            <a:r>
              <a:rPr lang="zh-CN" altLang="en-US" sz="1050">
                <a:solidFill>
                  <a:schemeClr val="tx1"/>
                </a:solidFill>
                <a:sym typeface="+mn-ea"/>
              </a:rPr>
              <a:t>万余篇</a:t>
            </a:r>
            <a:endParaRPr lang="zh-CN" altLang="en-US" sz="1050">
              <a:solidFill>
                <a:schemeClr val="tx1"/>
              </a:solidFill>
              <a:sym typeface="+mn-ea"/>
            </a:endParaRPr>
          </a:p>
          <a:p>
            <a:r>
              <a:rPr lang="zh-CN" sz="1050" b="1">
                <a:solidFill>
                  <a:schemeClr val="tx1"/>
                </a:solidFill>
              </a:rPr>
              <a:t>更新频率：</a:t>
            </a:r>
            <a:r>
              <a:rPr sz="1050">
                <a:solidFill>
                  <a:schemeClr val="tx1"/>
                </a:solidFill>
                <a:sym typeface="+mn-ea"/>
              </a:rPr>
              <a:t>每月更新</a:t>
            </a:r>
            <a:endParaRPr lang="zh-CN" sz="1050" b="1">
              <a:solidFill>
                <a:schemeClr val="tx1"/>
              </a:solidFill>
            </a:endParaRPr>
          </a:p>
          <a:p>
            <a:r>
              <a:rPr lang="zh-CN" sz="1050" b="1">
                <a:solidFill>
                  <a:schemeClr val="tx1"/>
                </a:solidFill>
              </a:rPr>
              <a:t>年增量</a:t>
            </a:r>
            <a:r>
              <a:rPr lang="zh-CN" sz="1050">
                <a:solidFill>
                  <a:schemeClr val="tx1"/>
                </a:solidFill>
              </a:rPr>
              <a:t>：</a:t>
            </a:r>
            <a:r>
              <a:rPr sz="1050">
                <a:solidFill>
                  <a:schemeClr val="tx1"/>
                </a:solidFill>
                <a:sym typeface="+mn-ea"/>
              </a:rPr>
              <a:t>20余万篇</a:t>
            </a:r>
            <a:endParaRPr sz="1050">
              <a:solidFill>
                <a:schemeClr val="tx1"/>
              </a:solidFill>
            </a:endParaRPr>
          </a:p>
          <a:p>
            <a:endParaRPr sz="1050">
              <a:solidFill>
                <a:schemeClr val="tx1"/>
              </a:solidFill>
            </a:endParaRPr>
          </a:p>
          <a:p>
            <a:endParaRPr sz="1050">
              <a:solidFill>
                <a:schemeClr val="tx1"/>
              </a:solidFill>
            </a:endParaRPr>
          </a:p>
          <a:p>
            <a:endParaRPr sz="1050">
              <a:solidFill>
                <a:schemeClr val="tx1"/>
              </a:solidFill>
            </a:endParaRPr>
          </a:p>
          <a:p>
            <a:endParaRPr sz="1050">
              <a:solidFill>
                <a:schemeClr val="tx1"/>
              </a:solidFill>
            </a:endParaRPr>
          </a:p>
          <a:p>
            <a:endParaRPr sz="1050">
              <a:solidFill>
                <a:schemeClr val="tx1"/>
              </a:solidFill>
            </a:endParaRPr>
          </a:p>
          <a:p>
            <a:endParaRPr sz="1050">
              <a:solidFill>
                <a:schemeClr val="tx1"/>
              </a:solidFill>
            </a:endParaRPr>
          </a:p>
          <a:p>
            <a:endParaRPr sz="1050">
              <a:solidFill>
                <a:schemeClr val="tx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510" y="1094740"/>
            <a:ext cx="5702300" cy="3056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15196" y="45156"/>
            <a:ext cx="7416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会议论文</a:t>
            </a:r>
            <a:endParaRPr lang="zh-CN" altLang="en-US" sz="1100" dirty="0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11836" y="1597001"/>
            <a:ext cx="463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085"/>
            <a:ext cx="9048750" cy="4290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31706" y="34996"/>
            <a:ext cx="7416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会议论文</a:t>
            </a:r>
            <a:endParaRPr lang="zh-CN" altLang="en-US" sz="1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11836" y="1597001"/>
            <a:ext cx="463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5" y="330835"/>
            <a:ext cx="8410575" cy="48126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390525"/>
            <a:ext cx="6011545" cy="4557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95" y="73356"/>
            <a:ext cx="660400" cy="203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1537751" y="54681"/>
            <a:ext cx="7416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中外</a:t>
            </a:r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标准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63096" y="1475240"/>
            <a:ext cx="278219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493"/>
          <p:cNvSpPr>
            <a:spLocks noChangeArrowheads="1"/>
          </p:cNvSpPr>
          <p:nvPr/>
        </p:nvSpPr>
        <p:spPr bwMode="auto">
          <a:xfrm>
            <a:off x="363097" y="867238"/>
            <a:ext cx="547803" cy="497012"/>
          </a:xfrm>
          <a:custGeom>
            <a:avLst/>
            <a:gdLst/>
            <a:ahLst/>
            <a:cxnLst/>
            <a:rect l="l" t="t" r="r" b="b"/>
            <a:pathLst>
              <a:path w="239713" h="217487">
                <a:moveTo>
                  <a:pt x="67420" y="131762"/>
                </a:moveTo>
                <a:lnTo>
                  <a:pt x="71346" y="131762"/>
                </a:lnTo>
                <a:lnTo>
                  <a:pt x="80061" y="131762"/>
                </a:lnTo>
                <a:lnTo>
                  <a:pt x="80262" y="131762"/>
                </a:lnTo>
                <a:lnTo>
                  <a:pt x="97384" y="131762"/>
                </a:lnTo>
                <a:lnTo>
                  <a:pt x="100603" y="131762"/>
                </a:lnTo>
                <a:lnTo>
                  <a:pt x="101129" y="131762"/>
                </a:lnTo>
                <a:lnTo>
                  <a:pt x="102183" y="131762"/>
                </a:lnTo>
                <a:lnTo>
                  <a:pt x="109088" y="131762"/>
                </a:lnTo>
                <a:lnTo>
                  <a:pt x="109557" y="131762"/>
                </a:lnTo>
                <a:lnTo>
                  <a:pt x="129513" y="131762"/>
                </a:lnTo>
                <a:lnTo>
                  <a:pt x="129572" y="131762"/>
                </a:lnTo>
                <a:lnTo>
                  <a:pt x="168548" y="131762"/>
                </a:lnTo>
                <a:lnTo>
                  <a:pt x="195469" y="137003"/>
                </a:lnTo>
                <a:lnTo>
                  <a:pt x="218177" y="151330"/>
                </a:lnTo>
                <a:lnTo>
                  <a:pt x="233861" y="172645"/>
                </a:lnTo>
                <a:lnTo>
                  <a:pt x="239713" y="198851"/>
                </a:lnTo>
                <a:lnTo>
                  <a:pt x="239713" y="201181"/>
                </a:lnTo>
                <a:lnTo>
                  <a:pt x="239713" y="201181"/>
                </a:lnTo>
                <a:lnTo>
                  <a:pt x="239713" y="217487"/>
                </a:lnTo>
                <a:lnTo>
                  <a:pt x="0" y="217487"/>
                </a:lnTo>
                <a:cubicBezTo>
                  <a:pt x="0" y="217487"/>
                  <a:pt x="0" y="217487"/>
                  <a:pt x="0" y="215158"/>
                </a:cubicBezTo>
                <a:lnTo>
                  <a:pt x="0" y="198851"/>
                </a:lnTo>
                <a:cubicBezTo>
                  <a:pt x="0" y="161580"/>
                  <a:pt x="29964" y="131762"/>
                  <a:pt x="67420" y="131762"/>
                </a:cubicBezTo>
                <a:close/>
                <a:moveTo>
                  <a:pt x="119063" y="0"/>
                </a:moveTo>
                <a:lnTo>
                  <a:pt x="142545" y="4741"/>
                </a:lnTo>
                <a:lnTo>
                  <a:pt x="161720" y="17669"/>
                </a:lnTo>
                <a:lnTo>
                  <a:pt x="174648" y="36844"/>
                </a:lnTo>
                <a:lnTo>
                  <a:pt x="179388" y="60325"/>
                </a:lnTo>
                <a:lnTo>
                  <a:pt x="174648" y="83807"/>
                </a:lnTo>
                <a:lnTo>
                  <a:pt x="161720" y="102981"/>
                </a:lnTo>
                <a:lnTo>
                  <a:pt x="142545" y="115910"/>
                </a:lnTo>
                <a:cubicBezTo>
                  <a:pt x="135327" y="118962"/>
                  <a:pt x="127393" y="120650"/>
                  <a:pt x="119063" y="120650"/>
                </a:cubicBezTo>
                <a:cubicBezTo>
                  <a:pt x="102405" y="120650"/>
                  <a:pt x="87323" y="113898"/>
                  <a:pt x="76407" y="102981"/>
                </a:cubicBezTo>
                <a:cubicBezTo>
                  <a:pt x="70949" y="97523"/>
                  <a:pt x="66531" y="91024"/>
                  <a:pt x="63479" y="83807"/>
                </a:cubicBezTo>
                <a:cubicBezTo>
                  <a:pt x="60426" y="76589"/>
                  <a:pt x="58738" y="68654"/>
                  <a:pt x="58738" y="60325"/>
                </a:cubicBezTo>
                <a:cubicBezTo>
                  <a:pt x="58738" y="43667"/>
                  <a:pt x="65490" y="28585"/>
                  <a:pt x="76407" y="17669"/>
                </a:cubicBezTo>
                <a:cubicBezTo>
                  <a:pt x="81865" y="12210"/>
                  <a:pt x="88365" y="7793"/>
                  <a:pt x="95582" y="4741"/>
                </a:cubicBezTo>
                <a:cubicBezTo>
                  <a:pt x="102799" y="1688"/>
                  <a:pt x="110734" y="0"/>
                  <a:pt x="119063" y="0"/>
                </a:cubicBezTo>
                <a:close/>
              </a:path>
            </a:pathLst>
          </a:custGeom>
          <a:solidFill>
            <a:srgbClr val="0D79CA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/>
          <a:p>
            <a:endParaRPr lang="zh-CN" altLang="en-US" sz="1015" dirty="0">
              <a:ea typeface="微软雅黑" panose="020B0503020204020204" charset="-122"/>
            </a:endParaRPr>
          </a:p>
        </p:txBody>
      </p:sp>
      <p:sp>
        <p:nvSpPr>
          <p:cNvPr id="3" name="TextBox 500"/>
          <p:cNvSpPr txBox="1"/>
          <p:nvPr/>
        </p:nvSpPr>
        <p:spPr>
          <a:xfrm>
            <a:off x="1234162" y="1009080"/>
            <a:ext cx="1605280" cy="33718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p>
            <a:pPr lvl="0" algn="r"/>
            <a:r>
              <a:rPr lang="zh-CN" altLang="en-US" sz="16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中外标准数据库</a:t>
            </a:r>
            <a:endParaRPr lang="zh-CN" altLang="en-US" sz="1650" b="1" dirty="0">
              <a:latin typeface="微软雅黑" panose="020B0503020204020204" charset="-122"/>
              <a:ea typeface="微软雅黑" panose="020B0503020204020204" charset="-122"/>
              <a:cs typeface="UKIJ Qolyazma" pitchFamily="18" charset="0"/>
            </a:endParaRPr>
          </a:p>
        </p:txBody>
      </p:sp>
      <p:sp>
        <p:nvSpPr>
          <p:cNvPr id="8" name="TextBox 505"/>
          <p:cNvSpPr txBox="1"/>
          <p:nvPr/>
        </p:nvSpPr>
        <p:spPr>
          <a:xfrm>
            <a:off x="269240" y="1550670"/>
            <a:ext cx="3323590" cy="3655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sz="1050" b="1">
                <a:solidFill>
                  <a:schemeClr val="tx1"/>
                </a:solidFill>
              </a:rPr>
              <a:t>收录内容：</a:t>
            </a:r>
            <a:r>
              <a:rPr sz="1050">
                <a:solidFill>
                  <a:schemeClr val="tx1"/>
                </a:solidFill>
              </a:rPr>
              <a:t>所有中国国家标准（GB）、</a:t>
            </a:r>
            <a:endParaRPr sz="1050">
              <a:solidFill>
                <a:schemeClr val="tx1"/>
              </a:solidFill>
            </a:endParaRPr>
          </a:p>
          <a:p>
            <a:r>
              <a:rPr sz="1050">
                <a:solidFill>
                  <a:schemeClr val="tx1"/>
                </a:solidFill>
              </a:rPr>
              <a:t> </a:t>
            </a:r>
            <a:r>
              <a:rPr lang="en-US" sz="1050">
                <a:solidFill>
                  <a:schemeClr val="tx1"/>
                </a:solidFill>
              </a:rPr>
              <a:t>                </a:t>
            </a:r>
            <a:r>
              <a:rPr sz="1050">
                <a:solidFill>
                  <a:schemeClr val="tx1"/>
                </a:solidFill>
              </a:rPr>
              <a:t>中国行业标准（HB）、</a:t>
            </a:r>
            <a:endParaRPr sz="1050">
              <a:solidFill>
                <a:schemeClr val="tx1"/>
              </a:solidFill>
            </a:endParaRPr>
          </a:p>
          <a:p>
            <a:r>
              <a:rPr sz="1050">
                <a:solidFill>
                  <a:schemeClr val="tx1"/>
                </a:solidFill>
              </a:rPr>
              <a:t> </a:t>
            </a:r>
            <a:r>
              <a:rPr lang="en-US" sz="1050">
                <a:solidFill>
                  <a:schemeClr val="tx1"/>
                </a:solidFill>
              </a:rPr>
              <a:t>                </a:t>
            </a:r>
            <a:r>
              <a:rPr sz="1050">
                <a:solidFill>
                  <a:schemeClr val="tx1"/>
                </a:solidFill>
              </a:rPr>
              <a:t>以及中外标准题录摘要数据</a:t>
            </a:r>
            <a:endParaRPr sz="1050">
              <a:solidFill>
                <a:schemeClr val="tx1"/>
              </a:solidFill>
            </a:endParaRPr>
          </a:p>
          <a:p>
            <a:r>
              <a:rPr lang="zh-CN" sz="1050" b="1">
                <a:solidFill>
                  <a:schemeClr val="tx1"/>
                </a:solidFill>
              </a:rPr>
              <a:t>来源：</a:t>
            </a:r>
            <a:r>
              <a:rPr lang="zh-CN" sz="1050">
                <a:solidFill>
                  <a:schemeClr val="tx1"/>
                </a:solidFill>
              </a:rPr>
              <a:t>国标：中国质检出版社、</a:t>
            </a:r>
            <a:endParaRPr lang="zh-CN" sz="1050">
              <a:solidFill>
                <a:schemeClr val="tx1"/>
              </a:solidFill>
            </a:endParaRPr>
          </a:p>
          <a:p>
            <a:r>
              <a:rPr lang="en-US" altLang="zh-CN" sz="1050">
                <a:solidFill>
                  <a:schemeClr val="tx1"/>
                </a:solidFill>
              </a:rPr>
              <a:t>          </a:t>
            </a:r>
            <a:r>
              <a:rPr lang="zh-CN" altLang="en-US" sz="1050">
                <a:solidFill>
                  <a:schemeClr val="tx1"/>
                </a:solidFill>
              </a:rPr>
              <a:t>行标：</a:t>
            </a:r>
            <a:r>
              <a:rPr lang="zh-CN" sz="1050">
                <a:solidFill>
                  <a:schemeClr val="tx1"/>
                </a:solidFill>
              </a:rPr>
              <a:t>机械、建材、地震、通信标准以及</a:t>
            </a:r>
            <a:endParaRPr lang="zh-CN" sz="1050">
              <a:solidFill>
                <a:schemeClr val="tx1"/>
              </a:solidFill>
            </a:endParaRPr>
          </a:p>
          <a:p>
            <a:r>
              <a:rPr lang="zh-CN" sz="1050">
                <a:solidFill>
                  <a:schemeClr val="tx1"/>
                </a:solidFill>
              </a:rPr>
              <a:t> </a:t>
            </a:r>
            <a:r>
              <a:rPr lang="en-US" altLang="zh-CN" sz="1050">
                <a:solidFill>
                  <a:schemeClr val="tx1"/>
                </a:solidFill>
              </a:rPr>
              <a:t>         </a:t>
            </a:r>
            <a:r>
              <a:rPr lang="zh-CN" sz="1050">
                <a:solidFill>
                  <a:schemeClr val="tx1"/>
                </a:solidFill>
              </a:rPr>
              <a:t>由中国质检出版社授权的部分行业标准</a:t>
            </a:r>
            <a:endParaRPr lang="zh-CN" sz="1050">
              <a:solidFill>
                <a:schemeClr val="tx1"/>
              </a:solidFill>
            </a:endParaRPr>
          </a:p>
          <a:p>
            <a:r>
              <a:rPr lang="zh-CN" sz="1050" b="1">
                <a:solidFill>
                  <a:schemeClr val="tx1"/>
                </a:solidFill>
              </a:rPr>
              <a:t>资源数量</a:t>
            </a:r>
            <a:r>
              <a:rPr lang="zh-CN" sz="1050">
                <a:solidFill>
                  <a:schemeClr val="tx1"/>
                </a:solidFill>
              </a:rPr>
              <a:t>：文摘</a:t>
            </a:r>
            <a:r>
              <a:rPr lang="en-US" sz="1050">
                <a:solidFill>
                  <a:schemeClr val="tx1"/>
                </a:solidFill>
                <a:sym typeface="+mn-ea"/>
              </a:rPr>
              <a:t>200</a:t>
            </a:r>
            <a:r>
              <a:rPr lang="zh-CN" altLang="en-US" sz="1050">
                <a:solidFill>
                  <a:schemeClr val="tx1"/>
                </a:solidFill>
                <a:sym typeface="+mn-ea"/>
              </a:rPr>
              <a:t>万条左右（中国标准50万余条，</a:t>
            </a:r>
            <a:endParaRPr lang="zh-CN" altLang="en-US" sz="1050">
              <a:solidFill>
                <a:schemeClr val="tx1"/>
              </a:solidFill>
              <a:sym typeface="+mn-ea"/>
            </a:endParaRPr>
          </a:p>
          <a:p>
            <a:r>
              <a:rPr lang="zh-CN" altLang="en-US" sz="105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zh-CN" sz="1050">
                <a:solidFill>
                  <a:schemeClr val="tx1"/>
                </a:solidFill>
                <a:sym typeface="+mn-ea"/>
              </a:rPr>
              <a:t>                </a:t>
            </a:r>
            <a:r>
              <a:rPr lang="zh-CN" altLang="en-US" sz="1050">
                <a:solidFill>
                  <a:schemeClr val="tx1"/>
                </a:solidFill>
                <a:sym typeface="+mn-ea"/>
              </a:rPr>
              <a:t>国外标准150万余条）</a:t>
            </a:r>
            <a:endParaRPr lang="zh-CN" altLang="en-US" sz="1050">
              <a:solidFill>
                <a:schemeClr val="tx1"/>
              </a:solidFill>
              <a:sym typeface="+mn-ea"/>
            </a:endParaRPr>
          </a:p>
          <a:p>
            <a:r>
              <a:rPr lang="zh-CN" altLang="en-US" sz="105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zh-CN" sz="1050">
                <a:solidFill>
                  <a:schemeClr val="tx1"/>
                </a:solidFill>
                <a:sym typeface="+mn-ea"/>
              </a:rPr>
              <a:t>                </a:t>
            </a:r>
            <a:r>
              <a:rPr lang="zh-CN" altLang="en-US" sz="1050">
                <a:solidFill>
                  <a:schemeClr val="tx1"/>
                </a:solidFill>
                <a:sym typeface="+mn-ea"/>
              </a:rPr>
              <a:t>全文：国标：</a:t>
            </a:r>
            <a:r>
              <a:rPr lang="en-US" altLang="zh-CN" sz="1050">
                <a:solidFill>
                  <a:schemeClr val="tx1"/>
                </a:solidFill>
                <a:sym typeface="+mn-ea"/>
              </a:rPr>
              <a:t>5.9</a:t>
            </a:r>
            <a:r>
              <a:rPr lang="zh-CN" altLang="en-US" sz="1050">
                <a:solidFill>
                  <a:schemeClr val="tx1"/>
                </a:solidFill>
                <a:sym typeface="+mn-ea"/>
              </a:rPr>
              <a:t>万篇</a:t>
            </a:r>
            <a:endParaRPr lang="zh-CN" altLang="en-US" sz="1050">
              <a:solidFill>
                <a:schemeClr val="tx1"/>
              </a:solidFill>
              <a:sym typeface="+mn-ea"/>
            </a:endParaRPr>
          </a:p>
          <a:p>
            <a:r>
              <a:rPr lang="zh-CN" altLang="en-US" sz="105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zh-CN" sz="1050">
                <a:solidFill>
                  <a:schemeClr val="tx1"/>
                </a:solidFill>
                <a:sym typeface="+mn-ea"/>
              </a:rPr>
              <a:t>                          </a:t>
            </a:r>
            <a:r>
              <a:rPr lang="zh-CN" altLang="en-US" sz="1050">
                <a:solidFill>
                  <a:schemeClr val="tx1"/>
                </a:solidFill>
                <a:sym typeface="+mn-ea"/>
              </a:rPr>
              <a:t>行标</a:t>
            </a:r>
            <a:r>
              <a:rPr lang="en-US" altLang="zh-CN" sz="1050">
                <a:solidFill>
                  <a:schemeClr val="tx1"/>
                </a:solidFill>
                <a:sym typeface="+mn-ea"/>
              </a:rPr>
              <a:t>9.7</a:t>
            </a:r>
            <a:r>
              <a:rPr lang="zh-CN" altLang="en-US" sz="1050">
                <a:solidFill>
                  <a:schemeClr val="tx1"/>
                </a:solidFill>
                <a:sym typeface="+mn-ea"/>
              </a:rPr>
              <a:t>万篇</a:t>
            </a:r>
            <a:endParaRPr lang="zh-CN" altLang="en-US" sz="1050">
              <a:solidFill>
                <a:schemeClr val="tx1"/>
              </a:solidFill>
              <a:sym typeface="+mn-ea"/>
            </a:endParaRPr>
          </a:p>
          <a:p>
            <a:endParaRPr sz="1050">
              <a:solidFill>
                <a:schemeClr val="tx1"/>
              </a:solidFill>
            </a:endParaRPr>
          </a:p>
          <a:p>
            <a:endParaRPr sz="1050">
              <a:solidFill>
                <a:schemeClr val="tx1"/>
              </a:solidFill>
            </a:endParaRPr>
          </a:p>
          <a:p>
            <a:endParaRPr sz="1050">
              <a:solidFill>
                <a:schemeClr val="tx1"/>
              </a:solidFill>
            </a:endParaRPr>
          </a:p>
          <a:p>
            <a:endParaRPr sz="1050">
              <a:solidFill>
                <a:schemeClr val="tx1"/>
              </a:solidFill>
            </a:endParaRPr>
          </a:p>
          <a:p>
            <a:endParaRPr sz="1050">
              <a:solidFill>
                <a:schemeClr val="tx1"/>
              </a:solidFill>
            </a:endParaRPr>
          </a:p>
          <a:p>
            <a:endParaRPr sz="1050">
              <a:solidFill>
                <a:schemeClr val="tx1"/>
              </a:solidFill>
            </a:endParaRPr>
          </a:p>
          <a:p>
            <a:endParaRPr sz="1050">
              <a:solidFill>
                <a:schemeClr val="tx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975" y="1009015"/>
            <a:ext cx="5788025" cy="2710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95" y="73356"/>
            <a:ext cx="660400" cy="203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1537751" y="54681"/>
            <a:ext cx="7416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中外</a:t>
            </a:r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专利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63096" y="1475240"/>
            <a:ext cx="278219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493"/>
          <p:cNvSpPr>
            <a:spLocks noChangeArrowheads="1"/>
          </p:cNvSpPr>
          <p:nvPr/>
        </p:nvSpPr>
        <p:spPr bwMode="auto">
          <a:xfrm>
            <a:off x="363097" y="867238"/>
            <a:ext cx="547803" cy="497012"/>
          </a:xfrm>
          <a:custGeom>
            <a:avLst/>
            <a:gdLst/>
            <a:ahLst/>
            <a:cxnLst/>
            <a:rect l="l" t="t" r="r" b="b"/>
            <a:pathLst>
              <a:path w="239713" h="217487">
                <a:moveTo>
                  <a:pt x="67420" y="131762"/>
                </a:moveTo>
                <a:lnTo>
                  <a:pt x="71346" y="131762"/>
                </a:lnTo>
                <a:lnTo>
                  <a:pt x="80061" y="131762"/>
                </a:lnTo>
                <a:lnTo>
                  <a:pt x="80262" y="131762"/>
                </a:lnTo>
                <a:lnTo>
                  <a:pt x="97384" y="131762"/>
                </a:lnTo>
                <a:lnTo>
                  <a:pt x="100603" y="131762"/>
                </a:lnTo>
                <a:lnTo>
                  <a:pt x="101129" y="131762"/>
                </a:lnTo>
                <a:lnTo>
                  <a:pt x="102183" y="131762"/>
                </a:lnTo>
                <a:lnTo>
                  <a:pt x="109088" y="131762"/>
                </a:lnTo>
                <a:lnTo>
                  <a:pt x="109557" y="131762"/>
                </a:lnTo>
                <a:lnTo>
                  <a:pt x="129513" y="131762"/>
                </a:lnTo>
                <a:lnTo>
                  <a:pt x="129572" y="131762"/>
                </a:lnTo>
                <a:lnTo>
                  <a:pt x="168548" y="131762"/>
                </a:lnTo>
                <a:lnTo>
                  <a:pt x="195469" y="137003"/>
                </a:lnTo>
                <a:lnTo>
                  <a:pt x="218177" y="151330"/>
                </a:lnTo>
                <a:lnTo>
                  <a:pt x="233861" y="172645"/>
                </a:lnTo>
                <a:lnTo>
                  <a:pt x="239713" y="198851"/>
                </a:lnTo>
                <a:lnTo>
                  <a:pt x="239713" y="201181"/>
                </a:lnTo>
                <a:lnTo>
                  <a:pt x="239713" y="201181"/>
                </a:lnTo>
                <a:lnTo>
                  <a:pt x="239713" y="217487"/>
                </a:lnTo>
                <a:lnTo>
                  <a:pt x="0" y="217487"/>
                </a:lnTo>
                <a:cubicBezTo>
                  <a:pt x="0" y="217487"/>
                  <a:pt x="0" y="217487"/>
                  <a:pt x="0" y="215158"/>
                </a:cubicBezTo>
                <a:lnTo>
                  <a:pt x="0" y="198851"/>
                </a:lnTo>
                <a:cubicBezTo>
                  <a:pt x="0" y="161580"/>
                  <a:pt x="29964" y="131762"/>
                  <a:pt x="67420" y="131762"/>
                </a:cubicBezTo>
                <a:close/>
                <a:moveTo>
                  <a:pt x="119063" y="0"/>
                </a:moveTo>
                <a:lnTo>
                  <a:pt x="142545" y="4741"/>
                </a:lnTo>
                <a:lnTo>
                  <a:pt x="161720" y="17669"/>
                </a:lnTo>
                <a:lnTo>
                  <a:pt x="174648" y="36844"/>
                </a:lnTo>
                <a:lnTo>
                  <a:pt x="179388" y="60325"/>
                </a:lnTo>
                <a:lnTo>
                  <a:pt x="174648" y="83807"/>
                </a:lnTo>
                <a:lnTo>
                  <a:pt x="161720" y="102981"/>
                </a:lnTo>
                <a:lnTo>
                  <a:pt x="142545" y="115910"/>
                </a:lnTo>
                <a:cubicBezTo>
                  <a:pt x="135327" y="118962"/>
                  <a:pt x="127393" y="120650"/>
                  <a:pt x="119063" y="120650"/>
                </a:cubicBezTo>
                <a:cubicBezTo>
                  <a:pt x="102405" y="120650"/>
                  <a:pt x="87323" y="113898"/>
                  <a:pt x="76407" y="102981"/>
                </a:cubicBezTo>
                <a:cubicBezTo>
                  <a:pt x="70949" y="97523"/>
                  <a:pt x="66531" y="91024"/>
                  <a:pt x="63479" y="83807"/>
                </a:cubicBezTo>
                <a:cubicBezTo>
                  <a:pt x="60426" y="76589"/>
                  <a:pt x="58738" y="68654"/>
                  <a:pt x="58738" y="60325"/>
                </a:cubicBezTo>
                <a:cubicBezTo>
                  <a:pt x="58738" y="43667"/>
                  <a:pt x="65490" y="28585"/>
                  <a:pt x="76407" y="17669"/>
                </a:cubicBezTo>
                <a:cubicBezTo>
                  <a:pt x="81865" y="12210"/>
                  <a:pt x="88365" y="7793"/>
                  <a:pt x="95582" y="4741"/>
                </a:cubicBezTo>
                <a:cubicBezTo>
                  <a:pt x="102799" y="1688"/>
                  <a:pt x="110734" y="0"/>
                  <a:pt x="119063" y="0"/>
                </a:cubicBezTo>
                <a:close/>
              </a:path>
            </a:pathLst>
          </a:custGeom>
          <a:solidFill>
            <a:srgbClr val="0D79CA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/>
          <a:p>
            <a:endParaRPr lang="zh-CN" altLang="en-US" sz="1015" dirty="0">
              <a:ea typeface="微软雅黑" panose="020B0503020204020204" charset="-122"/>
            </a:endParaRPr>
          </a:p>
        </p:txBody>
      </p:sp>
      <p:sp>
        <p:nvSpPr>
          <p:cNvPr id="3" name="TextBox 500"/>
          <p:cNvSpPr txBox="1"/>
          <p:nvPr/>
        </p:nvSpPr>
        <p:spPr>
          <a:xfrm>
            <a:off x="1209397" y="1009080"/>
            <a:ext cx="1605280" cy="33718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p>
            <a:pPr lvl="0" algn="r"/>
            <a:r>
              <a:rPr lang="zh-CN" altLang="en-US" sz="16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中外专利数据库</a:t>
            </a:r>
            <a:endParaRPr lang="zh-CN" altLang="en-US" sz="1650" b="1" dirty="0">
              <a:latin typeface="微软雅黑" panose="020B0503020204020204" charset="-122"/>
              <a:ea typeface="微软雅黑" panose="020B0503020204020204" charset="-122"/>
              <a:cs typeface="UKIJ Qolyazma" pitchFamily="18" charset="0"/>
            </a:endParaRPr>
          </a:p>
        </p:txBody>
      </p:sp>
      <p:sp>
        <p:nvSpPr>
          <p:cNvPr id="8" name="TextBox 505"/>
          <p:cNvSpPr txBox="1"/>
          <p:nvPr/>
        </p:nvSpPr>
        <p:spPr>
          <a:xfrm>
            <a:off x="269240" y="1550670"/>
            <a:ext cx="2974975" cy="3026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sz="1050" b="1">
                <a:solidFill>
                  <a:schemeClr val="tx1"/>
                </a:solidFill>
              </a:rPr>
              <a:t>收录范围：</a:t>
            </a:r>
            <a:r>
              <a:rPr sz="1050">
                <a:solidFill>
                  <a:schemeClr val="tx1"/>
                </a:solidFill>
              </a:rPr>
              <a:t>十一国两组织，其中十一国为：中国、美国、澳大利亚、加拿大、瑞士、德国、法国、英国、日本、韩国、俄罗斯；两组织为：世界专利组织、欧洲专利局。</a:t>
            </a:r>
            <a:endParaRPr sz="1050">
              <a:solidFill>
                <a:schemeClr val="tx1"/>
              </a:solidFill>
            </a:endParaRPr>
          </a:p>
          <a:p>
            <a:r>
              <a:rPr lang="zh-CN" sz="1050" b="1">
                <a:solidFill>
                  <a:schemeClr val="tx1"/>
                </a:solidFill>
              </a:rPr>
              <a:t>收录起始年份</a:t>
            </a:r>
            <a:r>
              <a:rPr lang="zh-CN" sz="1050">
                <a:solidFill>
                  <a:schemeClr val="tx1"/>
                </a:solidFill>
              </a:rPr>
              <a:t>：</a:t>
            </a:r>
            <a:r>
              <a:rPr sz="1050">
                <a:solidFill>
                  <a:schemeClr val="tx1"/>
                </a:solidFill>
                <a:sym typeface="+mn-ea"/>
              </a:rPr>
              <a:t>收录始于1985年</a:t>
            </a:r>
            <a:endParaRPr sz="1050">
              <a:solidFill>
                <a:schemeClr val="tx1"/>
              </a:solidFill>
              <a:sym typeface="+mn-ea"/>
            </a:endParaRPr>
          </a:p>
          <a:p>
            <a:r>
              <a:rPr lang="zh-CN" sz="1050" b="1">
                <a:solidFill>
                  <a:schemeClr val="tx1"/>
                </a:solidFill>
              </a:rPr>
              <a:t>资源数量</a:t>
            </a:r>
            <a:r>
              <a:rPr lang="zh-CN" sz="1050">
                <a:solidFill>
                  <a:schemeClr val="tx1"/>
                </a:solidFill>
              </a:rPr>
              <a:t>：</a:t>
            </a:r>
            <a:r>
              <a:rPr sz="1050">
                <a:solidFill>
                  <a:schemeClr val="tx1"/>
                </a:solidFill>
                <a:sym typeface="+mn-ea"/>
              </a:rPr>
              <a:t>中国专利2200万余条</a:t>
            </a:r>
            <a:endParaRPr sz="1050">
              <a:solidFill>
                <a:schemeClr val="tx1"/>
              </a:solidFill>
              <a:sym typeface="+mn-ea"/>
            </a:endParaRPr>
          </a:p>
          <a:p>
            <a:r>
              <a:rPr lang="zh-CN" sz="1050">
                <a:solidFill>
                  <a:schemeClr val="tx1"/>
                </a:solidFill>
              </a:rPr>
              <a:t> </a:t>
            </a:r>
            <a:r>
              <a:rPr lang="en-US" altLang="zh-CN" sz="1050">
                <a:solidFill>
                  <a:schemeClr val="tx1"/>
                </a:solidFill>
              </a:rPr>
              <a:t>                </a:t>
            </a:r>
            <a:r>
              <a:rPr sz="1050">
                <a:solidFill>
                  <a:schemeClr val="tx1"/>
                </a:solidFill>
                <a:sym typeface="+mn-ea"/>
              </a:rPr>
              <a:t>国外专利8000万余条</a:t>
            </a:r>
            <a:r>
              <a:rPr lang="en-US" sz="1050">
                <a:solidFill>
                  <a:schemeClr val="tx1"/>
                </a:solidFill>
                <a:sym typeface="+mn-ea"/>
              </a:rPr>
              <a:t>      </a:t>
            </a:r>
            <a:endParaRPr sz="1050">
              <a:solidFill>
                <a:schemeClr val="tx1"/>
              </a:solidFill>
              <a:sym typeface="+mn-ea"/>
            </a:endParaRPr>
          </a:p>
          <a:p>
            <a:r>
              <a:rPr lang="zh-CN" sz="1050" b="1">
                <a:solidFill>
                  <a:schemeClr val="tx1"/>
                </a:solidFill>
              </a:rPr>
              <a:t>年增量</a:t>
            </a:r>
            <a:r>
              <a:rPr lang="zh-CN" sz="1050">
                <a:solidFill>
                  <a:schemeClr val="tx1"/>
                </a:solidFill>
              </a:rPr>
              <a:t>：</a:t>
            </a:r>
            <a:r>
              <a:rPr sz="1050">
                <a:solidFill>
                  <a:schemeClr val="tx1"/>
                </a:solidFill>
                <a:sym typeface="+mn-ea"/>
              </a:rPr>
              <a:t>年增200万条</a:t>
            </a:r>
            <a:endParaRPr sz="1050">
              <a:solidFill>
                <a:schemeClr val="tx1"/>
              </a:solidFill>
            </a:endParaRPr>
          </a:p>
          <a:p>
            <a:endParaRPr sz="1050">
              <a:solidFill>
                <a:schemeClr val="tx1"/>
              </a:solidFill>
            </a:endParaRPr>
          </a:p>
          <a:p>
            <a:endParaRPr sz="1050">
              <a:solidFill>
                <a:schemeClr val="tx1"/>
              </a:solidFill>
            </a:endParaRPr>
          </a:p>
          <a:p>
            <a:endParaRPr sz="1050">
              <a:solidFill>
                <a:schemeClr val="tx1"/>
              </a:solidFill>
            </a:endParaRPr>
          </a:p>
          <a:p>
            <a:endParaRPr sz="1050">
              <a:solidFill>
                <a:schemeClr val="tx1"/>
              </a:solidFill>
            </a:endParaRPr>
          </a:p>
          <a:p>
            <a:endParaRPr sz="1050">
              <a:solidFill>
                <a:schemeClr val="tx1"/>
              </a:solidFill>
            </a:endParaRPr>
          </a:p>
          <a:p>
            <a:endParaRPr sz="1050">
              <a:solidFill>
                <a:schemeClr val="tx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155" y="1602740"/>
            <a:ext cx="6015355" cy="2134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95" y="73356"/>
            <a:ext cx="660400" cy="203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1529496" y="54681"/>
            <a:ext cx="7416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文献</a:t>
            </a:r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保障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63096" y="1475240"/>
            <a:ext cx="278219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493"/>
          <p:cNvSpPr>
            <a:spLocks noChangeArrowheads="1"/>
          </p:cNvSpPr>
          <p:nvPr/>
        </p:nvSpPr>
        <p:spPr bwMode="auto">
          <a:xfrm>
            <a:off x="363097" y="867238"/>
            <a:ext cx="547803" cy="497012"/>
          </a:xfrm>
          <a:custGeom>
            <a:avLst/>
            <a:gdLst/>
            <a:ahLst/>
            <a:cxnLst/>
            <a:rect l="l" t="t" r="r" b="b"/>
            <a:pathLst>
              <a:path w="239713" h="217487">
                <a:moveTo>
                  <a:pt x="67420" y="131762"/>
                </a:moveTo>
                <a:lnTo>
                  <a:pt x="71346" y="131762"/>
                </a:lnTo>
                <a:lnTo>
                  <a:pt x="80061" y="131762"/>
                </a:lnTo>
                <a:lnTo>
                  <a:pt x="80262" y="131762"/>
                </a:lnTo>
                <a:lnTo>
                  <a:pt x="97384" y="131762"/>
                </a:lnTo>
                <a:lnTo>
                  <a:pt x="100603" y="131762"/>
                </a:lnTo>
                <a:lnTo>
                  <a:pt x="101129" y="131762"/>
                </a:lnTo>
                <a:lnTo>
                  <a:pt x="102183" y="131762"/>
                </a:lnTo>
                <a:lnTo>
                  <a:pt x="109088" y="131762"/>
                </a:lnTo>
                <a:lnTo>
                  <a:pt x="109557" y="131762"/>
                </a:lnTo>
                <a:lnTo>
                  <a:pt x="129513" y="131762"/>
                </a:lnTo>
                <a:lnTo>
                  <a:pt x="129572" y="131762"/>
                </a:lnTo>
                <a:lnTo>
                  <a:pt x="168548" y="131762"/>
                </a:lnTo>
                <a:lnTo>
                  <a:pt x="195469" y="137003"/>
                </a:lnTo>
                <a:lnTo>
                  <a:pt x="218177" y="151330"/>
                </a:lnTo>
                <a:lnTo>
                  <a:pt x="233861" y="172645"/>
                </a:lnTo>
                <a:lnTo>
                  <a:pt x="239713" y="198851"/>
                </a:lnTo>
                <a:lnTo>
                  <a:pt x="239713" y="201181"/>
                </a:lnTo>
                <a:lnTo>
                  <a:pt x="239713" y="201181"/>
                </a:lnTo>
                <a:lnTo>
                  <a:pt x="239713" y="217487"/>
                </a:lnTo>
                <a:lnTo>
                  <a:pt x="0" y="217487"/>
                </a:lnTo>
                <a:cubicBezTo>
                  <a:pt x="0" y="217487"/>
                  <a:pt x="0" y="217487"/>
                  <a:pt x="0" y="215158"/>
                </a:cubicBezTo>
                <a:lnTo>
                  <a:pt x="0" y="198851"/>
                </a:lnTo>
                <a:cubicBezTo>
                  <a:pt x="0" y="161580"/>
                  <a:pt x="29964" y="131762"/>
                  <a:pt x="67420" y="131762"/>
                </a:cubicBezTo>
                <a:close/>
                <a:moveTo>
                  <a:pt x="119063" y="0"/>
                </a:moveTo>
                <a:lnTo>
                  <a:pt x="142545" y="4741"/>
                </a:lnTo>
                <a:lnTo>
                  <a:pt x="161720" y="17669"/>
                </a:lnTo>
                <a:lnTo>
                  <a:pt x="174648" y="36844"/>
                </a:lnTo>
                <a:lnTo>
                  <a:pt x="179388" y="60325"/>
                </a:lnTo>
                <a:lnTo>
                  <a:pt x="174648" y="83807"/>
                </a:lnTo>
                <a:lnTo>
                  <a:pt x="161720" y="102981"/>
                </a:lnTo>
                <a:lnTo>
                  <a:pt x="142545" y="115910"/>
                </a:lnTo>
                <a:cubicBezTo>
                  <a:pt x="135327" y="118962"/>
                  <a:pt x="127393" y="120650"/>
                  <a:pt x="119063" y="120650"/>
                </a:cubicBezTo>
                <a:cubicBezTo>
                  <a:pt x="102405" y="120650"/>
                  <a:pt x="87323" y="113898"/>
                  <a:pt x="76407" y="102981"/>
                </a:cubicBezTo>
                <a:cubicBezTo>
                  <a:pt x="70949" y="97523"/>
                  <a:pt x="66531" y="91024"/>
                  <a:pt x="63479" y="83807"/>
                </a:cubicBezTo>
                <a:cubicBezTo>
                  <a:pt x="60426" y="76589"/>
                  <a:pt x="58738" y="68654"/>
                  <a:pt x="58738" y="60325"/>
                </a:cubicBezTo>
                <a:cubicBezTo>
                  <a:pt x="58738" y="43667"/>
                  <a:pt x="65490" y="28585"/>
                  <a:pt x="76407" y="17669"/>
                </a:cubicBezTo>
                <a:cubicBezTo>
                  <a:pt x="81865" y="12210"/>
                  <a:pt x="88365" y="7793"/>
                  <a:pt x="95582" y="4741"/>
                </a:cubicBezTo>
                <a:cubicBezTo>
                  <a:pt x="102799" y="1688"/>
                  <a:pt x="110734" y="0"/>
                  <a:pt x="119063" y="0"/>
                </a:cubicBezTo>
                <a:close/>
              </a:path>
            </a:pathLst>
          </a:custGeom>
          <a:solidFill>
            <a:srgbClr val="0D79CA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/>
          <a:p>
            <a:endParaRPr lang="zh-CN" altLang="en-US" sz="1015" dirty="0">
              <a:ea typeface="微软雅黑" panose="020B0503020204020204" charset="-122"/>
            </a:endParaRPr>
          </a:p>
        </p:txBody>
      </p:sp>
      <p:sp>
        <p:nvSpPr>
          <p:cNvPr id="3" name="TextBox 500"/>
          <p:cNvSpPr txBox="1"/>
          <p:nvPr/>
        </p:nvSpPr>
        <p:spPr>
          <a:xfrm>
            <a:off x="789662" y="1009080"/>
            <a:ext cx="2214880" cy="33718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p>
            <a:pPr lvl="0" algn="r"/>
            <a:r>
              <a:rPr lang="zh-CN" altLang="en-US" sz="16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国内外文献保障数据库</a:t>
            </a:r>
            <a:endParaRPr lang="zh-CN" altLang="en-US" sz="1650" b="1" dirty="0">
              <a:latin typeface="微软雅黑" panose="020B0503020204020204" charset="-122"/>
              <a:ea typeface="微软雅黑" panose="020B0503020204020204" charset="-122"/>
              <a:cs typeface="UKIJ Qolyazma" pitchFamily="18" charset="0"/>
            </a:endParaRPr>
          </a:p>
        </p:txBody>
      </p:sp>
      <p:sp>
        <p:nvSpPr>
          <p:cNvPr id="8" name="TextBox 505"/>
          <p:cNvSpPr txBox="1"/>
          <p:nvPr/>
        </p:nvSpPr>
        <p:spPr>
          <a:xfrm>
            <a:off x="269240" y="1550670"/>
            <a:ext cx="2974975" cy="4494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sz="1050">
                <a:solidFill>
                  <a:schemeClr val="tx1"/>
                </a:solidFill>
              </a:rPr>
              <a:t>万方数据与国家工程技术图书馆合作开发的文献传递服务，系统收藏工程技术、高技术等各个学科领域的科技文献</a:t>
            </a:r>
            <a:endParaRPr lang="zh-CN" sz="1050">
              <a:solidFill>
                <a:schemeClr val="tx1"/>
              </a:solidFill>
            </a:endParaRPr>
          </a:p>
          <a:p>
            <a:r>
              <a:rPr lang="zh-CN" sz="1050" b="1">
                <a:solidFill>
                  <a:schemeClr val="tx1"/>
                </a:solidFill>
              </a:rPr>
              <a:t>收录范围：</a:t>
            </a:r>
            <a:r>
              <a:rPr sz="1050">
                <a:solidFill>
                  <a:schemeClr val="tx1"/>
                </a:solidFill>
              </a:rPr>
              <a:t>十一国两组织，其中十一国为：中国、美国、澳大利亚、加拿大、瑞士、德国、法国、英国、日本、韩国、俄罗斯；两组织为：世界专利组织、欧洲专利局。</a:t>
            </a:r>
            <a:endParaRPr sz="1050">
              <a:solidFill>
                <a:schemeClr val="tx1"/>
              </a:solidFill>
            </a:endParaRPr>
          </a:p>
          <a:p>
            <a:r>
              <a:rPr lang="zh-CN" sz="1050" b="1">
                <a:solidFill>
                  <a:schemeClr val="tx1"/>
                </a:solidFill>
              </a:rPr>
              <a:t>资源类型及数量：</a:t>
            </a:r>
            <a:r>
              <a:rPr lang="zh-CN" sz="1050">
                <a:solidFill>
                  <a:schemeClr val="tx1"/>
                </a:solidFill>
              </a:rPr>
              <a:t>详见右图</a:t>
            </a:r>
            <a:endParaRPr lang="en-US" sz="1050">
              <a:solidFill>
                <a:schemeClr val="tx1"/>
              </a:solidFill>
              <a:sym typeface="+mn-ea"/>
            </a:endParaRPr>
          </a:p>
          <a:p>
            <a:r>
              <a:rPr lang="zh-CN" sz="1050" b="1">
                <a:solidFill>
                  <a:schemeClr val="tx1"/>
                </a:solidFill>
                <a:sym typeface="+mn-ea"/>
              </a:rPr>
              <a:t>语种：</a:t>
            </a:r>
            <a:r>
              <a:rPr lang="zh-CN" sz="1050">
                <a:solidFill>
                  <a:schemeClr val="tx1"/>
                </a:solidFill>
                <a:sym typeface="+mn-ea"/>
              </a:rPr>
              <a:t>英文为主，同时兼顾少量的日文、德文、俄文和法文文献</a:t>
            </a:r>
            <a:endParaRPr lang="zh-CN" sz="1050">
              <a:solidFill>
                <a:schemeClr val="tx1"/>
              </a:solidFill>
              <a:sym typeface="+mn-ea"/>
            </a:endParaRPr>
          </a:p>
          <a:p>
            <a:r>
              <a:rPr lang="zh-CN" sz="1050" b="1">
                <a:solidFill>
                  <a:schemeClr val="tx1"/>
                </a:solidFill>
              </a:rPr>
              <a:t>学科领域</a:t>
            </a:r>
            <a:r>
              <a:rPr lang="zh-CN" sz="1050">
                <a:solidFill>
                  <a:schemeClr val="tx1"/>
                </a:solidFill>
              </a:rPr>
              <a:t>：</a:t>
            </a:r>
            <a:r>
              <a:rPr sz="1050">
                <a:solidFill>
                  <a:schemeClr val="tx1"/>
                </a:solidFill>
                <a:sym typeface="+mn-ea"/>
              </a:rPr>
              <a:t>电子和自动化技术、计算机和网络技术、材料科学、环境科学、航空航天、生物工程、能源动力、交通运输、建筑、水利和一般工业技术等，同时兼有基础科学、农业科学、医药卫生、社会科学领域。</a:t>
            </a:r>
            <a:endParaRPr sz="1050">
              <a:solidFill>
                <a:schemeClr val="tx1"/>
              </a:solidFill>
              <a:sym typeface="+mn-ea"/>
            </a:endParaRPr>
          </a:p>
          <a:p>
            <a:endParaRPr sz="1050">
              <a:solidFill>
                <a:schemeClr val="tx1"/>
              </a:solidFill>
            </a:endParaRPr>
          </a:p>
          <a:p>
            <a:endParaRPr sz="1050">
              <a:solidFill>
                <a:schemeClr val="tx1"/>
              </a:solidFill>
            </a:endParaRPr>
          </a:p>
          <a:p>
            <a:endParaRPr sz="1050">
              <a:solidFill>
                <a:schemeClr val="tx1"/>
              </a:solidFill>
            </a:endParaRPr>
          </a:p>
          <a:p>
            <a:endParaRPr sz="1050">
              <a:solidFill>
                <a:schemeClr val="tx1"/>
              </a:solidFill>
            </a:endParaRPr>
          </a:p>
          <a:p>
            <a:endParaRPr sz="1050">
              <a:solidFill>
                <a:schemeClr val="tx1"/>
              </a:solidFill>
            </a:endParaRPr>
          </a:p>
          <a:p>
            <a:endParaRPr sz="1050">
              <a:solidFill>
                <a:schemeClr val="tx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385" y="518160"/>
            <a:ext cx="5235575" cy="4625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95" y="73356"/>
            <a:ext cx="660400" cy="203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1537751" y="54681"/>
            <a:ext cx="7416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文献</a:t>
            </a:r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保障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30" y="330200"/>
            <a:ext cx="8410575" cy="50812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5" y="330200"/>
            <a:ext cx="9089390" cy="45713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770" y="363220"/>
            <a:ext cx="6048375" cy="4505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31706" y="34996"/>
            <a:ext cx="7416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其他资源</a:t>
            </a:r>
            <a:endParaRPr lang="zh-CN" altLang="en-US" sz="1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11836" y="1597001"/>
            <a:ext cx="463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375" y="415925"/>
            <a:ext cx="4057650" cy="447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76556"/>
            <a:ext cx="4051300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ea typeface="微软雅黑" panose="020B0503020204020204" charset="-122"/>
              </a:rPr>
              <a:t>公司简介</a:t>
            </a:r>
            <a:endParaRPr lang="zh-CN" altLang="en-US" sz="1100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grpSp>
        <p:nvGrpSpPr>
          <p:cNvPr id="7" name="组合 10"/>
          <p:cNvGrpSpPr/>
          <p:nvPr/>
        </p:nvGrpSpPr>
        <p:grpSpPr>
          <a:xfrm>
            <a:off x="802005" y="1466215"/>
            <a:ext cx="7965440" cy="3079750"/>
            <a:chOff x="386080" y="1255941"/>
            <a:chExt cx="8382000" cy="2803509"/>
          </a:xfrm>
        </p:grpSpPr>
        <p:sp>
          <p:nvSpPr>
            <p:cNvPr id="8" name="Rectangle 9"/>
            <p:cNvSpPr/>
            <p:nvPr/>
          </p:nvSpPr>
          <p:spPr>
            <a:xfrm>
              <a:off x="386080" y="1255941"/>
              <a:ext cx="8382000" cy="2803509"/>
            </a:xfrm>
            <a:prstGeom prst="rect">
              <a:avLst/>
            </a:prstGeom>
            <a:solidFill>
              <a:schemeClr val="bg1">
                <a:lumMod val="95000"/>
                <a:alpha val="6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60">
                <a:solidFill>
                  <a:prstClr val="white"/>
                </a:solidFill>
              </a:endParaRPr>
            </a:p>
          </p:txBody>
        </p:sp>
        <p:sp>
          <p:nvSpPr>
            <p:cNvPr id="9" name="前言标题"/>
            <p:cNvSpPr>
              <a:spLocks noChangeArrowheads="1"/>
            </p:cNvSpPr>
            <p:nvPr/>
          </p:nvSpPr>
          <p:spPr bwMode="auto">
            <a:xfrm>
              <a:off x="605989" y="1348428"/>
              <a:ext cx="8052362" cy="2688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国内</a:t>
              </a:r>
              <a:r>
                <a:rPr lang="zh-CN" altLang="en-US" sz="2000" b="1" dirty="0" smtClean="0"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第一批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以信息服务为核心的股份制高新</a:t>
              </a:r>
              <a:r>
                <a:rPr lang="zh-CN" altLang="en-US" sz="1600" smtClean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技术企业</a:t>
              </a:r>
              <a:endParaRPr lang="en-US" altLang="zh-CN" sz="160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en-US" altLang="zh-CN" sz="1600" smtClean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1993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年 北京万方数据公司成立，</a:t>
              </a:r>
              <a:r>
                <a:rPr lang="en-US" altLang="zh-CN" sz="1600" dirty="0" smtClean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2000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年“</a:t>
              </a:r>
              <a:r>
                <a:rPr lang="zh-CN" altLang="en-US" sz="2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北京万方数据股份有限公司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”正式成立</a:t>
              </a:r>
              <a:endParaRPr lang="zh-CN" altLang="en-US" sz="16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六家股东单位：</a:t>
              </a:r>
              <a:r>
                <a:rPr lang="zh-CN" altLang="en-US" sz="2000" b="1" dirty="0" smtClean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中国科学技术信息研究所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、中国文化产业投资基金、中国科技出版传媒有限公司 北京知金科技投资有限公司、四川省科技信息研究所、科技文献出版社</a:t>
              </a:r>
              <a:endParaRPr lang="zh-CN" altLang="en-US" sz="16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公司地址：北京市海淀区复兴路</a:t>
              </a:r>
              <a:r>
                <a:rPr lang="en-US" altLang="zh-CN" sz="1600" dirty="0" smtClean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15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号，中国科学技术信息研究所院内</a:t>
              </a:r>
              <a:endParaRPr lang="zh-CN" altLang="en-US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" name="Title 1"/>
          <p:cNvSpPr txBox="1"/>
          <p:nvPr/>
        </p:nvSpPr>
        <p:spPr>
          <a:xfrm>
            <a:off x="501015" y="485140"/>
            <a:ext cx="4095115" cy="641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172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800" b="1" kern="1200" cap="all" spc="68" baseline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j-cs"/>
              </a:defRPr>
            </a:lvl1pPr>
          </a:lstStyle>
          <a:p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</a:rPr>
              <a:t>北京万方数据股份有限公司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2375" y="377825"/>
            <a:ext cx="2465070" cy="1088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ea typeface="微软雅黑" panose="020B0503020204020204" charset="-122"/>
              </a:rPr>
              <a:t>亮       点</a:t>
            </a:r>
            <a:endParaRPr lang="zh-CN" altLang="en-US" sz="1100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211434" y="827314"/>
            <a:ext cx="2035063" cy="17313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+mn-ea"/>
              </a:rPr>
              <a:t>强大的发现能力</a:t>
            </a:r>
            <a:endParaRPr lang="en-US" altLang="zh-CN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211434" y="2854267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+mn-ea"/>
              </a:rPr>
              <a:t>智能化的服务能力</a:t>
            </a:r>
            <a:endParaRPr lang="zh-CN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096191" y="827314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+mn-ea"/>
              </a:rPr>
              <a:t>良好的交互体验</a:t>
            </a:r>
            <a:endParaRPr lang="zh-CN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625699" y="827314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mtClean="0">
                <a:solidFill>
                  <a:schemeClr val="tx1"/>
                </a:solidFill>
                <a:latin typeface="+mn-ea"/>
              </a:rPr>
              <a:t>稳定的获取保障</a:t>
            </a:r>
            <a:endParaRPr lang="zh-CN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096191" y="2854267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mtClean="0">
                <a:solidFill>
                  <a:schemeClr val="tx1"/>
                </a:solidFill>
                <a:latin typeface="+mn-ea"/>
              </a:rPr>
              <a:t>便捷移动服务</a:t>
            </a:r>
            <a:endParaRPr lang="zh-CN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625699" y="2854267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mtClean="0">
                <a:solidFill>
                  <a:schemeClr val="tx1"/>
                </a:solidFill>
                <a:latin typeface="+mn-ea"/>
              </a:rPr>
              <a:t>其他特色服务</a:t>
            </a:r>
            <a:endParaRPr lang="zh-CN" altLang="en-US" b="1" dirty="0">
              <a:solidFill>
                <a:schemeClr val="tx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7585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+mn-ea"/>
              </a:rPr>
              <a:t> 发      现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65402" y="1934999"/>
            <a:ext cx="2287599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b="1" smtClean="0">
                <a:latin typeface="+mn-ea"/>
                <a:cs typeface="楷体" panose="02010609060101010101" pitchFamily="49" charset="-122"/>
              </a:rPr>
              <a:t>检</a:t>
            </a:r>
            <a:r>
              <a:rPr lang="zh-CN" altLang="en-US" sz="1600" b="1" dirty="0" smtClean="0">
                <a:latin typeface="+mn-ea"/>
                <a:cs typeface="楷体" panose="02010609060101010101" pitchFamily="49" charset="-122"/>
              </a:rPr>
              <a:t>索</a:t>
            </a:r>
            <a:r>
              <a:rPr lang="zh-CN" altLang="en-US" sz="1600" b="1" smtClean="0">
                <a:latin typeface="+mn-ea"/>
                <a:cs typeface="楷体" panose="02010609060101010101" pitchFamily="49" charset="-122"/>
              </a:rPr>
              <a:t>范围广</a:t>
            </a:r>
            <a:endParaRPr lang="en-US" altLang="zh-CN" sz="1600" b="1" dirty="0" smtClean="0">
              <a:latin typeface="+mn-ea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zh-CN" altLang="en-US" sz="1600" smtClean="0">
                <a:latin typeface="+mn-ea"/>
                <a:cs typeface="楷体" panose="02010609060101010101" pitchFamily="49" charset="-122"/>
              </a:rPr>
              <a:t>所</a:t>
            </a:r>
            <a:r>
              <a:rPr lang="zh-CN" altLang="en-US" sz="1600" dirty="0" smtClean="0">
                <a:latin typeface="+mn-ea"/>
                <a:cs typeface="楷体" panose="02010609060101010101" pitchFamily="49" charset="-122"/>
              </a:rPr>
              <a:t>有类型</a:t>
            </a:r>
            <a:r>
              <a:rPr lang="zh-CN" altLang="en-US" sz="1600" smtClean="0">
                <a:latin typeface="+mn-ea"/>
                <a:cs typeface="楷体" panose="02010609060101010101" pitchFamily="49" charset="-122"/>
              </a:rPr>
              <a:t>资源一</a:t>
            </a:r>
            <a:r>
              <a:rPr lang="zh-CN" altLang="en-US" sz="1600" dirty="0" smtClean="0">
                <a:latin typeface="+mn-ea"/>
                <a:cs typeface="楷体" panose="02010609060101010101" pitchFamily="49" charset="-122"/>
              </a:rPr>
              <a:t>框</a:t>
            </a:r>
            <a:r>
              <a:rPr lang="zh-CN" altLang="en-US" sz="1600" smtClean="0">
                <a:latin typeface="+mn-ea"/>
                <a:cs typeface="楷体" panose="02010609060101010101" pitchFamily="49" charset="-122"/>
              </a:rPr>
              <a:t>检索</a:t>
            </a:r>
            <a:endParaRPr lang="en-US" altLang="zh-CN" sz="1600" smtClean="0">
              <a:latin typeface="+mn-ea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zh-CN" altLang="en-US" sz="1600" smtClean="0">
                <a:latin typeface="+mn-ea"/>
                <a:cs typeface="楷体" panose="02010609060101010101" pitchFamily="49" charset="-122"/>
              </a:rPr>
              <a:t>各</a:t>
            </a:r>
            <a:r>
              <a:rPr lang="zh-CN" altLang="en-US" sz="1600" dirty="0" smtClean="0">
                <a:latin typeface="+mn-ea"/>
                <a:cs typeface="楷体" panose="02010609060101010101" pitchFamily="49" charset="-122"/>
              </a:rPr>
              <a:t>类型资源的限定检索。</a:t>
            </a:r>
            <a:endParaRPr lang="en-US" altLang="zh-CN" sz="1600" dirty="0" smtClean="0">
              <a:latin typeface="+mn-ea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endParaRPr lang="en-US" altLang="zh-CN" sz="1600" dirty="0">
              <a:latin typeface="+mn-ea"/>
              <a:cs typeface="楷体" panose="02010609060101010101" pitchFamily="49" charset="-122"/>
            </a:endParaRPr>
          </a:p>
        </p:txBody>
      </p:sp>
      <p:grpSp>
        <p:nvGrpSpPr>
          <p:cNvPr id="31" name="组合 30" hidden="1"/>
          <p:cNvGrpSpPr/>
          <p:nvPr/>
        </p:nvGrpSpPr>
        <p:grpSpPr>
          <a:xfrm>
            <a:off x="67144" y="1377095"/>
            <a:ext cx="5514919" cy="2550102"/>
            <a:chOff x="67144" y="1377095"/>
            <a:chExt cx="5514919" cy="255010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403" y="1741082"/>
              <a:ext cx="5356617" cy="1062506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67144" y="1377095"/>
              <a:ext cx="36107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实体识别：人名、刊名、机构名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402" y="3397074"/>
              <a:ext cx="5356617" cy="530123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111663" y="3031209"/>
              <a:ext cx="5470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组合检索：作者刊名、作者主题、主题刊名、合作者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2" name="图片 31" hidden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77" y="1394163"/>
            <a:ext cx="5456386" cy="3203051"/>
          </a:xfrm>
          <a:prstGeom prst="rect">
            <a:avLst/>
          </a:prstGeom>
        </p:spPr>
      </p:pic>
      <p:sp>
        <p:nvSpPr>
          <p:cNvPr id="24" name="矩形 23" hidden="1"/>
          <p:cNvSpPr/>
          <p:nvPr/>
        </p:nvSpPr>
        <p:spPr>
          <a:xfrm>
            <a:off x="4548830" y="1280622"/>
            <a:ext cx="4343160" cy="295465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统一检索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&amp;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分类检索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高级检索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&amp;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专业检索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检索历史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二次检索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智能检索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跨语言检索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扩展检索（敬请期待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9" name="图片 18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5574" y="1290199"/>
            <a:ext cx="5926176" cy="29196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45" y="320675"/>
            <a:ext cx="9059545" cy="15703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5285" y="1505585"/>
            <a:ext cx="5906770" cy="3637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8215" y="414020"/>
            <a:ext cx="6915785" cy="43160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7585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+mn-ea"/>
              </a:rPr>
              <a:t> 揭      示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7315" y="852805"/>
            <a:ext cx="2345055" cy="212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</a:pPr>
            <a:r>
              <a:rPr lang="zh-CN" altLang="en-US" sz="1200" b="1" dirty="0">
                <a:latin typeface="+mn-ea"/>
              </a:rPr>
              <a:t>多维</a:t>
            </a:r>
            <a:r>
              <a:rPr lang="zh-CN" altLang="en-US" sz="1200" b="1" dirty="0" smtClean="0">
                <a:latin typeface="+mn-ea"/>
              </a:rPr>
              <a:t>度</a:t>
            </a:r>
            <a:r>
              <a:rPr lang="zh-CN" altLang="en-US" sz="1200" b="1" dirty="0">
                <a:latin typeface="+mn-ea"/>
              </a:rPr>
              <a:t>揭示</a:t>
            </a:r>
            <a:endParaRPr lang="en-US" altLang="zh-CN" sz="1200" b="1" dirty="0">
              <a:latin typeface="+mn-ea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</a:pPr>
            <a:r>
              <a:rPr lang="zh-CN" altLang="en-US" sz="1000" smtClean="0">
                <a:latin typeface="+mn-ea"/>
              </a:rPr>
              <a:t>收录刊、是否为核</a:t>
            </a:r>
            <a:r>
              <a:rPr lang="zh-CN" altLang="en-US" sz="1000">
                <a:latin typeface="+mn-ea"/>
              </a:rPr>
              <a:t>心</a:t>
            </a:r>
            <a:endParaRPr lang="en-US" altLang="zh-CN" sz="1000" dirty="0">
              <a:latin typeface="+mn-ea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</a:pPr>
            <a:r>
              <a:rPr lang="zh-CN" altLang="en-US" sz="1000" smtClean="0">
                <a:latin typeface="+mn-ea"/>
              </a:rPr>
              <a:t>资源类型</a:t>
            </a:r>
            <a:r>
              <a:rPr lang="en-US" altLang="zh-CN" sz="1000" smtClean="0">
                <a:latin typeface="+mn-ea"/>
              </a:rPr>
              <a:t> </a:t>
            </a:r>
            <a:r>
              <a:rPr lang="zh-CN" altLang="en-US" sz="1000" smtClean="0">
                <a:latin typeface="+mn-ea"/>
              </a:rPr>
              <a:t>学科分类 年份 语种等</a:t>
            </a:r>
            <a:endParaRPr lang="en-US" altLang="zh-CN" sz="1000" smtClean="0">
              <a:latin typeface="+mn-ea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</a:pPr>
            <a:r>
              <a:rPr lang="zh-CN" altLang="en-US" sz="1000" smtClean="0">
                <a:latin typeface="+mn-ea"/>
              </a:rPr>
              <a:t>智</a:t>
            </a:r>
            <a:r>
              <a:rPr lang="zh-CN" altLang="en-US" sz="1000" dirty="0" smtClean="0">
                <a:latin typeface="+mn-ea"/>
              </a:rPr>
              <a:t>能</a:t>
            </a:r>
            <a:r>
              <a:rPr lang="zh-CN" altLang="en-US" sz="1000" dirty="0">
                <a:latin typeface="+mn-ea"/>
              </a:rPr>
              <a:t>扩展（词表上下位词展</a:t>
            </a:r>
            <a:r>
              <a:rPr lang="zh-CN" altLang="en-US" sz="1000">
                <a:latin typeface="+mn-ea"/>
              </a:rPr>
              <a:t>示</a:t>
            </a:r>
            <a:r>
              <a:rPr lang="zh-CN" altLang="en-US" sz="1000" smtClean="0">
                <a:latin typeface="+mn-ea"/>
              </a:rPr>
              <a:t>）</a:t>
            </a:r>
            <a:endParaRPr lang="en-US" altLang="zh-CN" sz="1000" smtClean="0">
              <a:latin typeface="+mn-ea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</a:pPr>
            <a:r>
              <a:rPr lang="zh-CN" altLang="en-US" sz="1000" smtClean="0">
                <a:latin typeface="+mn-ea"/>
              </a:rPr>
              <a:t>研究趋势展示</a:t>
            </a:r>
            <a:endParaRPr lang="zh-CN" altLang="en-US" sz="1000" smtClean="0">
              <a:latin typeface="+mn-ea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</a:pPr>
            <a:r>
              <a:rPr lang="zh-CN" altLang="en-US" sz="1000" dirty="0" smtClean="0">
                <a:latin typeface="+mn-ea"/>
              </a:rPr>
              <a:t>相关热词</a:t>
            </a:r>
            <a:endParaRPr lang="zh-CN" altLang="en-US" sz="1000" dirty="0" smtClean="0">
              <a:latin typeface="+mn-ea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</a:pPr>
            <a:r>
              <a:rPr lang="zh-CN" altLang="en-US" sz="1000" dirty="0" smtClean="0">
                <a:latin typeface="+mn-ea"/>
              </a:rPr>
              <a:t>相关视频</a:t>
            </a:r>
            <a:endParaRPr lang="zh-CN" altLang="en-US" sz="1000" dirty="0" smtClean="0">
              <a:latin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3085" y="1543050"/>
            <a:ext cx="546100" cy="1099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ea typeface="微软雅黑" panose="020B0503020204020204" charset="-122"/>
              </a:rPr>
              <a:t>亮       点</a:t>
            </a:r>
            <a:endParaRPr lang="zh-CN" altLang="en-US" sz="1100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211434" y="2854267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+mn-ea"/>
              </a:rPr>
              <a:t>智能化的服务能力</a:t>
            </a:r>
            <a:endParaRPr lang="zh-CN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096191" y="827314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+mn-ea"/>
              </a:rPr>
              <a:t>良好的交互体验</a:t>
            </a:r>
            <a:endParaRPr lang="zh-CN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096191" y="2854267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mtClean="0">
                <a:solidFill>
                  <a:schemeClr val="tx1"/>
                </a:solidFill>
                <a:latin typeface="+mn-ea"/>
              </a:rPr>
              <a:t>便捷移动服务</a:t>
            </a:r>
            <a:endParaRPr lang="zh-CN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625699" y="2854267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mtClean="0">
                <a:solidFill>
                  <a:schemeClr val="tx1"/>
                </a:solidFill>
                <a:latin typeface="+mn-ea"/>
              </a:rPr>
              <a:t>其他特色服务</a:t>
            </a:r>
            <a:endParaRPr lang="zh-CN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625699" y="827314"/>
            <a:ext cx="2035063" cy="17313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+mn-ea"/>
              </a:rPr>
              <a:t>稳定的获取保障</a:t>
            </a:r>
            <a:endParaRPr lang="en-US" altLang="zh-CN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11434" y="827314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+mn-ea"/>
              </a:rPr>
              <a:t>强大的发现能力</a:t>
            </a:r>
            <a:endParaRPr lang="en-US" altLang="zh-CN" b="1" dirty="0" smtClean="0">
              <a:solidFill>
                <a:schemeClr val="tx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10919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+mn-ea"/>
              </a:rPr>
              <a:t> 获        取      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54940" y="669940"/>
            <a:ext cx="3761086" cy="3538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zh-CN" altLang="en-US" sz="1400" b="1" smtClean="0">
                <a:latin typeface="+mn-ea"/>
                <a:cs typeface="楷体" panose="02010609060101010101" pitchFamily="49" charset="-122"/>
              </a:rPr>
              <a:t>下载  在</a:t>
            </a:r>
            <a:r>
              <a:rPr lang="zh-CN" altLang="en-US" sz="1400" b="1" dirty="0" smtClean="0">
                <a:latin typeface="+mn-ea"/>
                <a:cs typeface="楷体" panose="02010609060101010101" pitchFamily="49" charset="-122"/>
              </a:rPr>
              <a:t>线阅读</a:t>
            </a:r>
            <a:r>
              <a:rPr lang="zh-CN" altLang="en-US" sz="1400" b="1" smtClean="0">
                <a:latin typeface="+mn-ea"/>
                <a:cs typeface="楷体" panose="02010609060101010101" pitchFamily="49" charset="-122"/>
              </a:rPr>
              <a:t>全文  多种格式批</a:t>
            </a:r>
            <a:r>
              <a:rPr lang="zh-CN" altLang="en-US" sz="1400" b="1" dirty="0" smtClean="0">
                <a:latin typeface="+mn-ea"/>
                <a:cs typeface="楷体" panose="02010609060101010101" pitchFamily="49" charset="-122"/>
              </a:rPr>
              <a:t>量</a:t>
            </a:r>
            <a:r>
              <a:rPr lang="zh-CN" altLang="en-US" sz="1400" b="1" smtClean="0">
                <a:latin typeface="+mn-ea"/>
                <a:cs typeface="楷体" panose="02010609060101010101" pitchFamily="49" charset="-122"/>
              </a:rPr>
              <a:t>导出  </a:t>
            </a:r>
            <a:endParaRPr lang="en-US" altLang="zh-CN" sz="1400" b="1" smtClean="0">
              <a:latin typeface="+mn-ea"/>
              <a:cs typeface="楷体" panose="02010609060101010101" pitchFamily="49" charset="-122"/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zh-CN" altLang="en-US" sz="1400" b="1" smtClean="0">
                <a:latin typeface="+mn-ea"/>
                <a:cs typeface="楷体" panose="02010609060101010101" pitchFamily="49" charset="-122"/>
              </a:rPr>
              <a:t>收藏  分享  原</a:t>
            </a:r>
            <a:r>
              <a:rPr lang="zh-CN" altLang="en-US" sz="1400" b="1" dirty="0" smtClean="0">
                <a:latin typeface="+mn-ea"/>
                <a:cs typeface="楷体" panose="02010609060101010101" pitchFamily="49" charset="-122"/>
              </a:rPr>
              <a:t>文</a:t>
            </a:r>
            <a:r>
              <a:rPr lang="zh-CN" altLang="en-US" sz="1400" b="1" smtClean="0">
                <a:latin typeface="+mn-ea"/>
                <a:cs typeface="楷体" panose="02010609060101010101" pitchFamily="49" charset="-122"/>
              </a:rPr>
              <a:t>传递  多</a:t>
            </a:r>
            <a:r>
              <a:rPr lang="zh-CN" altLang="en-US" sz="1400" b="1" dirty="0" smtClean="0">
                <a:latin typeface="+mn-ea"/>
                <a:cs typeface="楷体" panose="02010609060101010101" pitchFamily="49" charset="-122"/>
              </a:rPr>
              <a:t>来源</a:t>
            </a:r>
            <a:r>
              <a:rPr lang="zh-CN" altLang="en-US" sz="1400" b="1" smtClean="0">
                <a:latin typeface="+mn-ea"/>
                <a:cs typeface="楷体" panose="02010609060101010101" pitchFamily="49" charset="-122"/>
              </a:rPr>
              <a:t>获取  </a:t>
            </a:r>
            <a:endParaRPr lang="zh-CN" altLang="en-US" sz="1400" b="1" smtClean="0">
              <a:latin typeface="+mn-ea"/>
              <a:cs typeface="楷体" panose="02010609060101010101" pitchFamily="49" charset="-122"/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endParaRPr lang="zh-CN" altLang="en-US" sz="1400" b="1" dirty="0" smtClean="0">
              <a:latin typeface="+mn-ea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400" b="1" dirty="0" smtClean="0">
                <a:latin typeface="+mn-ea"/>
                <a:cs typeface="楷体" panose="02010609060101010101" pitchFamily="49" charset="-122"/>
              </a:rPr>
              <a:t>中文科技报告在线</a:t>
            </a:r>
            <a:r>
              <a:rPr lang="zh-CN" altLang="en-US" sz="1400" b="1" smtClean="0">
                <a:latin typeface="+mn-ea"/>
                <a:cs typeface="楷体" panose="02010609060101010101" pitchFamily="49" charset="-122"/>
              </a:rPr>
              <a:t>阅读</a:t>
            </a:r>
            <a:endParaRPr lang="en-US" altLang="zh-CN" sz="1400" b="1" smtClean="0">
              <a:latin typeface="+mn-ea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en-US" altLang="zh-CN" sz="1400" b="1" smtClean="0">
                <a:latin typeface="+mn-ea"/>
                <a:cs typeface="楷体" panose="02010609060101010101" pitchFamily="49" charset="-122"/>
              </a:rPr>
              <a:t>    </a:t>
            </a:r>
            <a:r>
              <a:rPr lang="zh-CN" altLang="en-US" sz="1400" b="1" smtClean="0">
                <a:latin typeface="+mn-ea"/>
                <a:cs typeface="楷体" panose="02010609060101010101" pitchFamily="49" charset="-122"/>
              </a:rPr>
              <a:t>（认证用户）</a:t>
            </a:r>
            <a:endParaRPr lang="zh-CN" altLang="en-US" sz="1400" b="1" smtClean="0">
              <a:latin typeface="+mn-ea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endParaRPr lang="en-US" altLang="zh-CN" sz="1400" b="1" dirty="0" smtClean="0">
              <a:latin typeface="+mn-ea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400" b="1" dirty="0" smtClean="0">
                <a:latin typeface="+mn-ea"/>
                <a:cs typeface="楷体" panose="02010609060101010101" pitchFamily="49" charset="-122"/>
              </a:rPr>
              <a:t>原文</a:t>
            </a:r>
            <a:r>
              <a:rPr lang="zh-CN" altLang="en-US" sz="1400" b="1" dirty="0">
                <a:latin typeface="+mn-ea"/>
                <a:cs typeface="楷体" panose="02010609060101010101" pitchFamily="49" charset="-122"/>
              </a:rPr>
              <a:t>传递（期刊、学位增强版）</a:t>
            </a:r>
            <a:endParaRPr lang="en-US" altLang="zh-CN" sz="1400" b="1" dirty="0">
              <a:latin typeface="+mn-ea"/>
              <a:cs typeface="楷体" panose="02010609060101010101" pitchFamily="49" charset="-122"/>
            </a:endParaRPr>
          </a:p>
          <a:p>
            <a:pPr indent="-171450" algn="l">
              <a:spcBef>
                <a:spcPts val="600"/>
              </a:spcBef>
              <a:spcAft>
                <a:spcPts val="600"/>
              </a:spcAft>
              <a:buClrTx/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sz="1200" dirty="0" smtClean="0">
                <a:latin typeface="+mn-ea"/>
                <a:cs typeface="楷体" panose="02010609060101010101" pitchFamily="49" charset="-122"/>
              </a:rPr>
              <a:t>国家科技文献情报中心（NSTL）</a:t>
            </a:r>
            <a:endParaRPr lang="zh-CN" altLang="en-US" sz="1200" dirty="0" smtClean="0">
              <a:latin typeface="+mn-ea"/>
              <a:cs typeface="楷体" panose="02010609060101010101" pitchFamily="49" charset="-122"/>
            </a:endParaRPr>
          </a:p>
          <a:p>
            <a:pPr indent="-1714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sz="1200" dirty="0" smtClean="0">
                <a:latin typeface="+mn-ea"/>
                <a:cs typeface="楷体" panose="02010609060101010101" pitchFamily="49" charset="-122"/>
              </a:rPr>
              <a:t>国内外</a:t>
            </a:r>
            <a:r>
              <a:rPr lang="zh-CN" altLang="en-US" sz="1200" dirty="0">
                <a:latin typeface="+mn-ea"/>
                <a:cs typeface="楷体" panose="02010609060101010101" pitchFamily="49" charset="-122"/>
              </a:rPr>
              <a:t>文献障系统（</a:t>
            </a:r>
            <a:r>
              <a:rPr lang="en-US" altLang="zh-CN" sz="1200" dirty="0">
                <a:latin typeface="+mn-ea"/>
                <a:cs typeface="楷体" panose="02010609060101010101" pitchFamily="49" charset="-122"/>
              </a:rPr>
              <a:t>ISTIC</a:t>
            </a:r>
            <a:r>
              <a:rPr lang="zh-CN" altLang="en-US" sz="1200" dirty="0">
                <a:latin typeface="+mn-ea"/>
                <a:cs typeface="楷体" panose="02010609060101010101" pitchFamily="49" charset="-122"/>
              </a:rPr>
              <a:t>）</a:t>
            </a:r>
            <a:endParaRPr lang="en-US" altLang="zh-CN" sz="1200" dirty="0">
              <a:latin typeface="+mn-ea"/>
              <a:cs typeface="楷体" panose="02010609060101010101" pitchFamily="49" charset="-122"/>
            </a:endParaRPr>
          </a:p>
          <a:p>
            <a:pPr indent="-1714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sz="1200" dirty="0" smtClean="0">
                <a:latin typeface="+mn-ea"/>
                <a:cs typeface="楷体" panose="02010609060101010101" pitchFamily="49" charset="-122"/>
              </a:rPr>
              <a:t>外文</a:t>
            </a:r>
            <a:r>
              <a:rPr lang="zh-CN" altLang="en-US" sz="1200" dirty="0">
                <a:latin typeface="+mn-ea"/>
                <a:cs typeface="楷体" panose="02010609060101010101" pitchFamily="49" charset="-122"/>
              </a:rPr>
              <a:t>科技报告系统   </a:t>
            </a:r>
            <a:endParaRPr lang="zh-CN" altLang="en-US" sz="1200" dirty="0">
              <a:latin typeface="+mn-ea"/>
              <a:cs typeface="楷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325" y="409575"/>
            <a:ext cx="5848350" cy="44767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2020" y="438785"/>
            <a:ext cx="5648325" cy="4000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670" y="330200"/>
            <a:ext cx="5781675" cy="46577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345" y="438785"/>
            <a:ext cx="5781675" cy="38017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7560" y="409575"/>
            <a:ext cx="5839460" cy="4111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ea typeface="微软雅黑" panose="020B0503020204020204" charset="-122"/>
              </a:rPr>
              <a:t>亮       点</a:t>
            </a:r>
            <a:endParaRPr lang="zh-CN" altLang="en-US" sz="1100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211434" y="2854267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+mn-ea"/>
              </a:rPr>
              <a:t>智能化的服务能力</a:t>
            </a:r>
            <a:endParaRPr lang="zh-CN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096191" y="2854267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mtClean="0">
                <a:solidFill>
                  <a:schemeClr val="tx1"/>
                </a:solidFill>
                <a:latin typeface="+mn-ea"/>
              </a:rPr>
              <a:t>便捷移动服务</a:t>
            </a:r>
            <a:endParaRPr lang="zh-CN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625699" y="2854267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mtClean="0">
                <a:solidFill>
                  <a:schemeClr val="tx1"/>
                </a:solidFill>
                <a:latin typeface="+mn-ea"/>
              </a:rPr>
              <a:t>其他特色服务</a:t>
            </a:r>
            <a:endParaRPr lang="zh-CN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11434" y="827314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+mn-ea"/>
              </a:rPr>
              <a:t>强大的发现能力</a:t>
            </a:r>
            <a:endParaRPr lang="en-US" altLang="zh-CN" b="1" dirty="0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096191" y="827314"/>
            <a:ext cx="2035063" cy="17313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+mn-ea"/>
              </a:rPr>
              <a:t>良好的交互体验</a:t>
            </a:r>
            <a:endParaRPr lang="zh-CN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625699" y="827314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+mn-ea"/>
              </a:rPr>
              <a:t>稳定的获取保障</a:t>
            </a:r>
            <a:endParaRPr lang="en-US" altLang="zh-CN" b="1" dirty="0">
              <a:solidFill>
                <a:schemeClr val="tx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33652" y="2212609"/>
            <a:ext cx="1810425" cy="1460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b="1" dirty="0" smtClean="0">
                <a:latin typeface="+mn-ea"/>
                <a:cs typeface="楷体" panose="02010609060101010101" pitchFamily="49" charset="-122"/>
              </a:rPr>
              <a:t>检索历史管理</a:t>
            </a:r>
            <a:endParaRPr lang="en-US" altLang="zh-CN" sz="1600" b="1" dirty="0" smtClean="0">
              <a:latin typeface="+mn-ea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zh-CN" altLang="en-US" sz="1400" smtClean="0">
                <a:solidFill>
                  <a:srgbClr val="FF0000"/>
                </a:solidFill>
                <a:latin typeface="+mn-ea"/>
                <a:cs typeface="楷体" panose="02010609060101010101" pitchFamily="49" charset="-122"/>
              </a:rPr>
              <a:t>查看</a:t>
            </a:r>
            <a:r>
              <a:rPr lang="zh-CN" altLang="en-US" sz="1400" smtClean="0">
                <a:latin typeface="+mn-ea"/>
                <a:cs typeface="楷体" panose="02010609060101010101" pitchFamily="49" charset="-122"/>
              </a:rPr>
              <a:t>（文献类型、检索式、检索结果、检索时间）、</a:t>
            </a:r>
            <a:r>
              <a:rPr lang="zh-CN" altLang="en-US" sz="1400" smtClean="0">
                <a:solidFill>
                  <a:srgbClr val="FF0000"/>
                </a:solidFill>
                <a:latin typeface="+mn-ea"/>
                <a:cs typeface="楷体" panose="02010609060101010101" pitchFamily="49" charset="-122"/>
              </a:rPr>
              <a:t>删除</a:t>
            </a:r>
            <a:endParaRPr lang="en-US" altLang="zh-CN" sz="1400" smtClean="0">
              <a:solidFill>
                <a:srgbClr val="FF0000"/>
              </a:solidFill>
              <a:latin typeface="+mn-ea"/>
              <a:cs typeface="楷体" panose="02010609060101010101" pitchFamily="49" charset="-122"/>
            </a:endParaRPr>
          </a:p>
        </p:txBody>
      </p:sp>
      <p:grpSp>
        <p:nvGrpSpPr>
          <p:cNvPr id="5" name="组合 30" hidden="1"/>
          <p:cNvGrpSpPr/>
          <p:nvPr/>
        </p:nvGrpSpPr>
        <p:grpSpPr>
          <a:xfrm>
            <a:off x="67144" y="1377095"/>
            <a:ext cx="5514919" cy="2550102"/>
            <a:chOff x="67144" y="1377095"/>
            <a:chExt cx="5514919" cy="255010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403" y="1741082"/>
              <a:ext cx="5356617" cy="1062506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67144" y="1377095"/>
              <a:ext cx="36107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实体识别：人名、刊名、机构名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402" y="3397074"/>
              <a:ext cx="5356617" cy="530123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111663" y="3031209"/>
              <a:ext cx="5470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组合检索：作者刊名、作者主题、主题刊名、合作者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2" name="图片 31" hidden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77" y="1394163"/>
            <a:ext cx="5456386" cy="3203051"/>
          </a:xfrm>
          <a:prstGeom prst="rect">
            <a:avLst/>
          </a:prstGeom>
        </p:spPr>
      </p:pic>
      <p:sp>
        <p:nvSpPr>
          <p:cNvPr id="24" name="矩形 23" hidden="1"/>
          <p:cNvSpPr/>
          <p:nvPr/>
        </p:nvSpPr>
        <p:spPr>
          <a:xfrm>
            <a:off x="4548830" y="1280622"/>
            <a:ext cx="4343160" cy="295465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统一检索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&amp;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分类检索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高级检索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&amp;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专业检索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检索历史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二次检索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智能检索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跨语言检索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扩展检索（敬请期待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9" name="图片 18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5574" y="1290199"/>
            <a:ext cx="5926176" cy="2919676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537751" y="54681"/>
            <a:ext cx="7585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mtClean="0">
                <a:solidFill>
                  <a:srgbClr val="FFFFFF"/>
                </a:solidFill>
                <a:latin typeface="+mn-ea"/>
              </a:rPr>
              <a:t>交       互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35" y="393700"/>
            <a:ext cx="8990330" cy="1264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2940" y="1735455"/>
            <a:ext cx="7211060" cy="30803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4370" y="1721485"/>
            <a:ext cx="7124065" cy="3275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7553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ea typeface="微软雅黑" panose="020B0503020204020204" charset="-122"/>
              </a:rPr>
              <a:t>交         互</a:t>
            </a:r>
            <a:endParaRPr lang="zh-CN" altLang="en-US" sz="1100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128385" y="1258570"/>
            <a:ext cx="2172970" cy="1783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400" b="1" smtClean="0">
                <a:latin typeface="+mn-ea"/>
                <a:cs typeface="楷体" panose="02010609060101010101" pitchFamily="49" charset="-122"/>
              </a:rPr>
              <a:t>下载  </a:t>
            </a:r>
            <a:endParaRPr lang="zh-CN" altLang="en-US" sz="1400" b="1" smtClean="0">
              <a:latin typeface="+mn-ea"/>
              <a:cs typeface="楷体" panose="02010609060101010101" pitchFamily="49" charset="-122"/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400" b="1" smtClean="0">
                <a:latin typeface="+mn-ea"/>
                <a:cs typeface="楷体" panose="02010609060101010101" pitchFamily="49" charset="-122"/>
              </a:rPr>
              <a:t>在线阅读全文  </a:t>
            </a:r>
            <a:endParaRPr lang="zh-CN" altLang="en-US" sz="1400" b="1" smtClean="0">
              <a:latin typeface="+mn-ea"/>
              <a:cs typeface="楷体" panose="02010609060101010101" pitchFamily="49" charset="-122"/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400" b="1" smtClean="0">
                <a:latin typeface="+mn-ea"/>
                <a:cs typeface="楷体" panose="02010609060101010101" pitchFamily="49" charset="-122"/>
              </a:rPr>
              <a:t>批量导出文摘  </a:t>
            </a:r>
            <a:endParaRPr lang="zh-CN" altLang="en-US" sz="1400" b="1" smtClean="0">
              <a:latin typeface="+mn-ea"/>
              <a:cs typeface="楷体" panose="02010609060101010101" pitchFamily="49" charset="-122"/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400" b="1" smtClean="0">
                <a:latin typeface="+mn-ea"/>
                <a:cs typeface="楷体" panose="02010609060101010101" pitchFamily="49" charset="-122"/>
              </a:rPr>
              <a:t>收藏  分享</a:t>
            </a:r>
            <a:endParaRPr lang="en-US" altLang="zh-CN" sz="1400" b="1" dirty="0">
              <a:latin typeface="+mn-ea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400" b="1" smtClean="0">
                <a:latin typeface="+mn-ea"/>
                <a:cs typeface="楷体" panose="02010609060101010101" pitchFamily="49" charset="-122"/>
              </a:rPr>
              <a:t>双层</a:t>
            </a:r>
            <a:r>
              <a:rPr lang="en-US" altLang="zh-CN" sz="1400" b="1" smtClean="0">
                <a:latin typeface="+mn-ea"/>
                <a:cs typeface="楷体" panose="02010609060101010101" pitchFamily="49" charset="-122"/>
              </a:rPr>
              <a:t>pdf</a:t>
            </a:r>
            <a:r>
              <a:rPr lang="zh-CN" altLang="en-US" sz="1400" b="1" smtClean="0">
                <a:latin typeface="+mn-ea"/>
                <a:cs typeface="楷体" panose="02010609060101010101" pitchFamily="49" charset="-122"/>
              </a:rPr>
              <a:t>，国际通用</a:t>
            </a:r>
            <a:endParaRPr lang="zh-CN" altLang="en-US" sz="1400" b="1" smtClean="0">
              <a:latin typeface="+mn-ea"/>
              <a:cs typeface="楷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0360"/>
            <a:ext cx="6102985" cy="44627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300" y="340360"/>
            <a:ext cx="4762500" cy="4316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ea typeface="微软雅黑" panose="020B0503020204020204" charset="-122"/>
              </a:rPr>
              <a:t>亮       点</a:t>
            </a:r>
            <a:endParaRPr lang="zh-CN" altLang="en-US" sz="1100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096191" y="2854267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mtClean="0">
                <a:solidFill>
                  <a:schemeClr val="tx1"/>
                </a:solidFill>
                <a:latin typeface="+mn-ea"/>
              </a:rPr>
              <a:t>便捷移动服务</a:t>
            </a:r>
            <a:endParaRPr lang="zh-CN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625699" y="2854267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mtClean="0">
                <a:solidFill>
                  <a:schemeClr val="tx1"/>
                </a:solidFill>
                <a:latin typeface="+mn-ea"/>
              </a:rPr>
              <a:t>其他特色服务</a:t>
            </a:r>
            <a:endParaRPr lang="zh-CN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11434" y="827314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+mn-ea"/>
              </a:rPr>
              <a:t>强大的发现能力</a:t>
            </a:r>
            <a:endParaRPr lang="en-US" altLang="zh-CN" b="1" dirty="0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625699" y="827314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+mn-ea"/>
              </a:rPr>
              <a:t>稳定的获取保障</a:t>
            </a:r>
            <a:endParaRPr lang="en-US" altLang="zh-CN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096191" y="827314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+mn-ea"/>
              </a:rPr>
              <a:t>良好的交互体验</a:t>
            </a:r>
            <a:endParaRPr lang="zh-CN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66390" y="2854267"/>
            <a:ext cx="2035063" cy="17313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+mn-ea"/>
              </a:rPr>
              <a:t>智能化的服务能力</a:t>
            </a:r>
            <a:endParaRPr lang="zh-CN" altLang="en-US" b="1" dirty="0">
              <a:solidFill>
                <a:schemeClr val="tx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13482" y="1005570"/>
            <a:ext cx="2105816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b="1" dirty="0" smtClean="0">
                <a:latin typeface="+mn-ea"/>
                <a:cs typeface="楷体" panose="02010609060101010101" pitchFamily="49" charset="-122"/>
              </a:rPr>
              <a:t>跨语言检索</a:t>
            </a:r>
            <a:endParaRPr lang="en-US" altLang="zh-CN" sz="1600" b="1" dirty="0" smtClean="0">
              <a:latin typeface="+mn-ea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zh-CN" altLang="en-US" sz="1400" smtClean="0">
                <a:latin typeface="+mn-ea"/>
                <a:cs typeface="楷体" panose="02010609060101010101" pitchFamily="49" charset="-122"/>
              </a:rPr>
              <a:t>多</a:t>
            </a:r>
            <a:r>
              <a:rPr lang="zh-CN" altLang="en-US" sz="1400" dirty="0" smtClean="0">
                <a:latin typeface="+mn-ea"/>
                <a:cs typeface="楷体" panose="02010609060101010101" pitchFamily="49" charset="-122"/>
              </a:rPr>
              <a:t>语种检索</a:t>
            </a:r>
            <a:endParaRPr lang="en-US" altLang="zh-CN" sz="1400" dirty="0">
              <a:latin typeface="+mn-ea"/>
              <a:cs typeface="楷体" panose="02010609060101010101" pitchFamily="49" charset="-122"/>
            </a:endParaRPr>
          </a:p>
        </p:txBody>
      </p:sp>
      <p:grpSp>
        <p:nvGrpSpPr>
          <p:cNvPr id="31" name="组合 30" hidden="1"/>
          <p:cNvGrpSpPr/>
          <p:nvPr/>
        </p:nvGrpSpPr>
        <p:grpSpPr>
          <a:xfrm>
            <a:off x="67144" y="1377095"/>
            <a:ext cx="5514919" cy="2550102"/>
            <a:chOff x="67144" y="1377095"/>
            <a:chExt cx="5514919" cy="255010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403" y="1741082"/>
              <a:ext cx="5356617" cy="1062506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67144" y="1377095"/>
              <a:ext cx="36107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实体识别：人名、刊名、机构名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402" y="3397074"/>
              <a:ext cx="5356617" cy="530123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111663" y="3031209"/>
              <a:ext cx="5470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组合检索：作者刊名、作者主题、主题刊名、合作者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2" name="图片 31" hidden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77" y="1394163"/>
            <a:ext cx="5456386" cy="3203051"/>
          </a:xfrm>
          <a:prstGeom prst="rect">
            <a:avLst/>
          </a:prstGeom>
        </p:spPr>
      </p:pic>
      <p:sp>
        <p:nvSpPr>
          <p:cNvPr id="24" name="矩形 23" hidden="1"/>
          <p:cNvSpPr/>
          <p:nvPr/>
        </p:nvSpPr>
        <p:spPr>
          <a:xfrm>
            <a:off x="4548830" y="1280622"/>
            <a:ext cx="4343160" cy="295465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统一检索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&amp;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分类检索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高级检索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&amp;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专业检索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检索历史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二次检索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智能检索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跨语言检索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扩展检索（敬请期待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9" name="图片 18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5574" y="1290199"/>
            <a:ext cx="5926176" cy="2919676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537751" y="54681"/>
            <a:ext cx="9316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+mn-ea"/>
              </a:rPr>
              <a:t> 智能化服务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1975" y="405765"/>
            <a:ext cx="7240270" cy="4568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0200"/>
            <a:ext cx="3919220" cy="49758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ea typeface="微软雅黑" panose="020B0503020204020204" charset="-122"/>
              </a:rPr>
              <a:t>公司简介</a:t>
            </a:r>
            <a:endParaRPr lang="zh-CN" altLang="en-US" sz="1100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8265" y="316230"/>
            <a:ext cx="5016500" cy="798830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20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我们的优势</a:t>
            </a:r>
            <a:r>
              <a:rPr lang="zh-CN" altLang="en-US" b="1" smtClean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</a:rPr>
              <a:t>：</a:t>
            </a:r>
            <a:endParaRPr lang="en-US" altLang="zh-CN" b="1" smtClean="0">
              <a:latin typeface="微软雅黑" panose="020B0503020204020204" charset="-122"/>
              <a:ea typeface="微软雅黑" panose="020B0503020204020204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en-US" altLang="zh-CN" sz="160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</a:t>
            </a:r>
            <a:endParaRPr lang="en-US" altLang="zh-CN" sz="1600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rcRect l="4353" t="8491" r="2051" b="12007"/>
          <a:stretch>
            <a:fillRect/>
          </a:stretch>
        </p:blipFill>
        <p:spPr>
          <a:xfrm>
            <a:off x="1958975" y="316230"/>
            <a:ext cx="5019040" cy="4716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13482" y="1005570"/>
            <a:ext cx="210581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b="1" dirty="0" smtClean="0">
                <a:latin typeface="+mn-ea"/>
                <a:cs typeface="楷体" panose="02010609060101010101" pitchFamily="49" charset="-122"/>
              </a:rPr>
              <a:t>词表检索</a:t>
            </a:r>
            <a:endParaRPr lang="en-US" altLang="zh-CN" sz="1600" b="1" dirty="0" smtClean="0">
              <a:latin typeface="+mn-ea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zh-CN" altLang="en-US" sz="1400" smtClean="0">
                <a:latin typeface="+mn-ea"/>
                <a:cs typeface="楷体" panose="02010609060101010101" pitchFamily="49" charset="-122"/>
              </a:rPr>
              <a:t>对</a:t>
            </a:r>
            <a:r>
              <a:rPr lang="zh-CN" altLang="en-US" sz="1400" dirty="0" smtClean="0">
                <a:latin typeface="+mn-ea"/>
                <a:cs typeface="楷体" panose="02010609060101010101" pitchFamily="49" charset="-122"/>
              </a:rPr>
              <a:t>检索词进行词间关系的可视化</a:t>
            </a:r>
            <a:r>
              <a:rPr lang="zh-CN" altLang="en-US" sz="1400" smtClean="0">
                <a:latin typeface="+mn-ea"/>
                <a:cs typeface="楷体" panose="02010609060101010101" pitchFamily="49" charset="-122"/>
              </a:rPr>
              <a:t>展示</a:t>
            </a:r>
            <a:endParaRPr lang="en-US" altLang="zh-CN" sz="1400" smtClean="0">
              <a:latin typeface="+mn-ea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zh-CN" altLang="en-US" sz="1400" smtClean="0">
                <a:latin typeface="+mn-ea"/>
                <a:cs typeface="楷体" panose="02010609060101010101" pitchFamily="49" charset="-122"/>
              </a:rPr>
              <a:t>单击即可检索。</a:t>
            </a:r>
            <a:endParaRPr lang="en-US" altLang="zh-CN" sz="1400" dirty="0">
              <a:latin typeface="+mn-ea"/>
              <a:cs typeface="楷体" panose="02010609060101010101" pitchFamily="49" charset="-122"/>
            </a:endParaRPr>
          </a:p>
        </p:txBody>
      </p:sp>
      <p:grpSp>
        <p:nvGrpSpPr>
          <p:cNvPr id="31" name="组合 30" hidden="1"/>
          <p:cNvGrpSpPr/>
          <p:nvPr/>
        </p:nvGrpSpPr>
        <p:grpSpPr>
          <a:xfrm>
            <a:off x="67144" y="1377095"/>
            <a:ext cx="5514919" cy="2550102"/>
            <a:chOff x="67144" y="1377095"/>
            <a:chExt cx="5514919" cy="255010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403" y="1741082"/>
              <a:ext cx="5356617" cy="1062506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67144" y="1377095"/>
              <a:ext cx="36107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实体识别：人名、刊名、机构名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402" y="3397074"/>
              <a:ext cx="5356617" cy="530123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111663" y="3031209"/>
              <a:ext cx="5470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组合检索：作者刊名、作者主题、主题刊名、合作者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2" name="图片 31" hidden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77" y="1394163"/>
            <a:ext cx="5456386" cy="3203051"/>
          </a:xfrm>
          <a:prstGeom prst="rect">
            <a:avLst/>
          </a:prstGeom>
        </p:spPr>
      </p:pic>
      <p:sp>
        <p:nvSpPr>
          <p:cNvPr id="24" name="矩形 23" hidden="1"/>
          <p:cNvSpPr/>
          <p:nvPr/>
        </p:nvSpPr>
        <p:spPr>
          <a:xfrm>
            <a:off x="4548830" y="1280622"/>
            <a:ext cx="4343160" cy="295465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统一检索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&amp;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分类检索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高级检索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&amp;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专业检索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检索历史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二次检索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智能检索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跨语言检索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扩展检索（敬请期待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9" name="图片 18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5574" y="1290199"/>
            <a:ext cx="5926176" cy="291967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537751" y="54681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+mn-ea"/>
              </a:rPr>
              <a:t>智能化服务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9020" y="444500"/>
            <a:ext cx="6191250" cy="4653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1705" y="553720"/>
            <a:ext cx="6755130" cy="4199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13482" y="1005570"/>
            <a:ext cx="161531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b="1" dirty="0" smtClean="0">
                <a:latin typeface="+mn-ea"/>
                <a:cs typeface="楷体" panose="02010609060101010101" pitchFamily="49" charset="-122"/>
              </a:rPr>
              <a:t>实体识别</a:t>
            </a:r>
            <a:endParaRPr lang="en-US" altLang="zh-CN" sz="1600" b="1" dirty="0" smtClean="0">
              <a:latin typeface="+mn-ea"/>
              <a:cs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400" smtClean="0">
                <a:solidFill>
                  <a:prstClr val="black"/>
                </a:solidFill>
                <a:latin typeface="+mn-ea"/>
              </a:rPr>
              <a:t>学者</a:t>
            </a:r>
            <a:endParaRPr lang="en-US" altLang="zh-CN" sz="1400" smtClean="0">
              <a:solidFill>
                <a:prstClr val="black"/>
              </a:solidFill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 smtClean="0">
                <a:solidFill>
                  <a:prstClr val="black"/>
                </a:solidFill>
                <a:latin typeface="+mn-ea"/>
              </a:rPr>
              <a:t>期刊</a:t>
            </a:r>
            <a:endParaRPr lang="en-US" altLang="zh-CN" sz="1400" smtClean="0">
              <a:solidFill>
                <a:prstClr val="black"/>
              </a:solidFill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 smtClean="0">
                <a:solidFill>
                  <a:prstClr val="black"/>
                </a:solidFill>
                <a:latin typeface="+mn-ea"/>
              </a:rPr>
              <a:t>机构</a:t>
            </a:r>
            <a:endParaRPr lang="en-US" altLang="zh-CN" sz="1400" dirty="0">
              <a:solidFill>
                <a:prstClr val="black"/>
              </a:solidFill>
              <a:latin typeface="+mn-ea"/>
            </a:endParaRPr>
          </a:p>
        </p:txBody>
      </p:sp>
      <p:grpSp>
        <p:nvGrpSpPr>
          <p:cNvPr id="31" name="组合 30" hidden="1"/>
          <p:cNvGrpSpPr/>
          <p:nvPr/>
        </p:nvGrpSpPr>
        <p:grpSpPr>
          <a:xfrm>
            <a:off x="67144" y="1377095"/>
            <a:ext cx="5514919" cy="2550102"/>
            <a:chOff x="67144" y="1377095"/>
            <a:chExt cx="5514919" cy="255010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403" y="1741082"/>
              <a:ext cx="5356617" cy="1062506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67144" y="1377095"/>
              <a:ext cx="36107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实体识别：人名、刊名、机构名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402" y="3397074"/>
              <a:ext cx="5356617" cy="530123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111663" y="3031209"/>
              <a:ext cx="5470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组合检索：作者刊名、作者主题、主题刊名、合作者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2" name="图片 31" hidden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77" y="1394163"/>
            <a:ext cx="5456386" cy="3203051"/>
          </a:xfrm>
          <a:prstGeom prst="rect">
            <a:avLst/>
          </a:prstGeom>
        </p:spPr>
      </p:pic>
      <p:sp>
        <p:nvSpPr>
          <p:cNvPr id="24" name="矩形 23" hidden="1"/>
          <p:cNvSpPr/>
          <p:nvPr/>
        </p:nvSpPr>
        <p:spPr>
          <a:xfrm>
            <a:off x="4548830" y="1280622"/>
            <a:ext cx="4343160" cy="295465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统一检索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&amp;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分类检索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高级检索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&amp;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专业检索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检索历史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二次检索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智能检索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跨语言检索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扩展检索（敬请期待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9" name="图片 18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5574" y="1290199"/>
            <a:ext cx="5926176" cy="291967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537751" y="54681"/>
            <a:ext cx="9316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+mn-ea"/>
              </a:rPr>
              <a:t> 智能化服务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0360" y="381635"/>
            <a:ext cx="7533640" cy="48329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0360" y="443865"/>
            <a:ext cx="7051675" cy="48672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rcRect r="25066" b="19660"/>
          <a:stretch>
            <a:fillRect/>
          </a:stretch>
        </p:blipFill>
        <p:spPr>
          <a:xfrm>
            <a:off x="1610360" y="443865"/>
            <a:ext cx="6769735" cy="44037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5290" y="443865"/>
            <a:ext cx="6619875" cy="381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4015" y="443865"/>
            <a:ext cx="6701790" cy="48564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5140" y="443865"/>
            <a:ext cx="7243445" cy="5684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ea typeface="微软雅黑" panose="020B0503020204020204" charset="-122"/>
              </a:rPr>
              <a:t>亮       点</a:t>
            </a:r>
            <a:endParaRPr lang="zh-CN" altLang="en-US" sz="1100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266390" y="2854267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mtClean="0">
                <a:solidFill>
                  <a:schemeClr val="tx1"/>
                </a:solidFill>
                <a:latin typeface="+mn-ea"/>
              </a:rPr>
              <a:t>智能化的服务能力</a:t>
            </a:r>
            <a:endParaRPr lang="zh-CN" altLang="en-US" b="1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096191" y="2854267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mtClean="0">
                <a:solidFill>
                  <a:schemeClr val="tx1"/>
                </a:solidFill>
                <a:latin typeface="+mn-ea"/>
              </a:rPr>
              <a:t>便捷移动服务</a:t>
            </a:r>
            <a:endParaRPr lang="zh-CN" altLang="en-US" b="1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11434" y="827314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+mn-ea"/>
              </a:rPr>
              <a:t>强大的发现能力</a:t>
            </a:r>
            <a:endParaRPr lang="en-US" altLang="zh-CN" b="1" dirty="0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625699" y="827314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+mn-ea"/>
              </a:rPr>
              <a:t>稳定的获取保障</a:t>
            </a:r>
            <a:endParaRPr lang="en-US" altLang="zh-CN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096191" y="827314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+mn-ea"/>
              </a:rPr>
              <a:t>良好的交互体验</a:t>
            </a:r>
            <a:endParaRPr lang="zh-CN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25699" y="2854267"/>
            <a:ext cx="2035063" cy="17313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mtClean="0">
                <a:solidFill>
                  <a:schemeClr val="tx1"/>
                </a:solidFill>
                <a:latin typeface="+mn-ea"/>
              </a:rPr>
              <a:t>其他特色服务</a:t>
            </a:r>
            <a:endParaRPr lang="zh-CN" altLang="en-US" b="1" dirty="0">
              <a:solidFill>
                <a:schemeClr val="tx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98905" y="51435"/>
            <a:ext cx="105410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+mn-ea"/>
              </a:rPr>
              <a:t>优质服务导航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45" y="421005"/>
            <a:ext cx="8728075" cy="3993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98905" y="51435"/>
            <a:ext cx="105410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+mn-ea"/>
              </a:rPr>
              <a:t>优质服务导航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" y="311785"/>
            <a:ext cx="8199120" cy="4763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ea typeface="微软雅黑" panose="020B0503020204020204" charset="-122"/>
              </a:rPr>
              <a:t>亮       点</a:t>
            </a:r>
            <a:endParaRPr lang="zh-CN" altLang="en-US" sz="1100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266390" y="2854267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mtClean="0">
                <a:solidFill>
                  <a:schemeClr val="tx1"/>
                </a:solidFill>
                <a:latin typeface="+mn-ea"/>
              </a:rPr>
              <a:t>智能化的服务能力</a:t>
            </a:r>
            <a:endParaRPr lang="zh-CN" altLang="en-US" b="1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625699" y="2854267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mtClean="0">
                <a:solidFill>
                  <a:schemeClr val="tx1"/>
                </a:solidFill>
                <a:latin typeface="+mn-ea"/>
              </a:rPr>
              <a:t>其他特色服务</a:t>
            </a:r>
            <a:endParaRPr lang="zh-CN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11434" y="827314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+mn-ea"/>
              </a:rPr>
              <a:t>强大的发现能力</a:t>
            </a:r>
            <a:endParaRPr lang="en-US" altLang="zh-CN" b="1" dirty="0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625699" y="827314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+mn-ea"/>
              </a:rPr>
              <a:t>稳定的获取保障</a:t>
            </a:r>
            <a:endParaRPr lang="en-US" altLang="zh-CN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096191" y="827314"/>
            <a:ext cx="2035063" cy="173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+mn-ea"/>
              </a:rPr>
              <a:t>良好的交互体验</a:t>
            </a:r>
            <a:endParaRPr lang="zh-CN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096191" y="2854267"/>
            <a:ext cx="2035063" cy="17313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mtClean="0">
                <a:solidFill>
                  <a:schemeClr val="tx1"/>
                </a:solidFill>
                <a:latin typeface="+mn-ea"/>
              </a:rPr>
              <a:t>便捷移动服务</a:t>
            </a:r>
            <a:endParaRPr lang="zh-CN" altLang="en-US" b="1" dirty="0">
              <a:solidFill>
                <a:schemeClr val="tx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1537751" y="54681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mtClean="0">
                <a:solidFill>
                  <a:srgbClr val="FFFFFF"/>
                </a:solidFill>
                <a:ea typeface="微软雅黑" panose="020B0503020204020204" charset="-122"/>
              </a:rPr>
              <a:t>移动服务</a:t>
            </a:r>
            <a:endParaRPr lang="zh-CN" altLang="en-US" sz="1100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545" y="330200"/>
            <a:ext cx="7625080" cy="4626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1537751" y="54681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mtClean="0">
                <a:solidFill>
                  <a:srgbClr val="FFFFFF"/>
                </a:solidFill>
                <a:ea typeface="微软雅黑" panose="020B0503020204020204" charset="-122"/>
              </a:rPr>
              <a:t>移动服务</a:t>
            </a:r>
            <a:endParaRPr lang="zh-CN" altLang="en-US" sz="1100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pic>
        <p:nvPicPr>
          <p:cNvPr id="9218" name="Picture 2" descr="C:\Users\lenovo\Documents\Tencent Files\1160281125\FileRecv\MobileFile\Screenshot_20180420-20385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57733" y="452120"/>
            <a:ext cx="2566074" cy="4561910"/>
          </a:xfrm>
          <a:prstGeom prst="rect">
            <a:avLst/>
          </a:prstGeom>
          <a:noFill/>
        </p:spPr>
      </p:pic>
      <p:pic>
        <p:nvPicPr>
          <p:cNvPr id="9219" name="Picture 3" descr="C:\Users\lenovo\Documents\Tencent Files\1160281125\FileRecv\MobileFile\Screenshot_20180420-20405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3807" y="452120"/>
            <a:ext cx="2563812" cy="4557887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5606" y="1066800"/>
            <a:ext cx="351212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829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84" y="647409"/>
            <a:ext cx="1054100" cy="317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84" y="1084415"/>
            <a:ext cx="1854200" cy="177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3014"/>
            <a:ext cx="482600" cy="381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4823" y="92114"/>
            <a:ext cx="307777" cy="50270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200" baseline="30000" dirty="0">
                <a:solidFill>
                  <a:schemeClr val="bg1"/>
                </a:solidFill>
              </a:rPr>
              <a:t>catalogue</a:t>
            </a:r>
            <a:endParaRPr lang="en-US" altLang="zh-CN" sz="1200" baseline="30000" dirty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43" y="1478484"/>
            <a:ext cx="1460500" cy="3937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143820" y="2047691"/>
            <a:ext cx="338669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  <a:ea typeface="微软雅黑" panose="020B0503020204020204" charset="-122"/>
              </a:rPr>
              <a:t>万方选题</a:t>
            </a:r>
            <a:endParaRPr lang="zh-CN" altLang="en-US" sz="2400" dirty="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90682" y="144786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 smtClean="0">
                <a:solidFill>
                  <a:schemeClr val="bg1"/>
                </a:solidFill>
                <a:ea typeface="微软雅黑" panose="020B0503020204020204" charset="-122"/>
              </a:rPr>
              <a:t>二</a:t>
            </a:r>
            <a:endParaRPr kumimoji="1" lang="zh-CN" altLang="en-US" sz="2400" b="1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98905" y="51435"/>
            <a:ext cx="105410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+mn-ea"/>
              </a:rPr>
              <a:t>万方选题</a:t>
            </a:r>
            <a:endParaRPr lang="en-US" altLang="zh-CN" sz="1100" dirty="0" smtClean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0200"/>
            <a:ext cx="7458075" cy="3895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0200"/>
            <a:ext cx="8110220" cy="37204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7315" y="2710180"/>
            <a:ext cx="6423025" cy="243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829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84" y="647409"/>
            <a:ext cx="1054100" cy="317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84" y="1084415"/>
            <a:ext cx="1854200" cy="177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3014"/>
            <a:ext cx="482600" cy="381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4823" y="92114"/>
            <a:ext cx="307777" cy="50270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200" baseline="30000" dirty="0">
                <a:solidFill>
                  <a:schemeClr val="bg1"/>
                </a:solidFill>
              </a:rPr>
              <a:t>catalogue</a:t>
            </a:r>
            <a:endParaRPr lang="en-US" altLang="zh-CN" sz="1200" baseline="30000" dirty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43" y="1478484"/>
            <a:ext cx="1460500" cy="3937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142346" y="2110085"/>
            <a:ext cx="338669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  <a:ea typeface="微软雅黑" panose="020B0503020204020204" charset="-122"/>
              </a:rPr>
              <a:t>万方数据</a:t>
            </a:r>
            <a:r>
              <a:rPr lang="zh-CN" altLang="en-US" sz="2400" dirty="0">
                <a:solidFill>
                  <a:srgbClr val="FF0000"/>
                </a:solidFill>
                <a:ea typeface="微软雅黑" panose="020B0503020204020204" charset="-122"/>
              </a:rPr>
              <a:t>知识服务平台</a:t>
            </a:r>
            <a:endParaRPr lang="zh-CN" altLang="en-US" sz="2400" dirty="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90682" y="144786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en-US" sz="2400" b="1" dirty="0">
                <a:solidFill>
                  <a:schemeClr val="bg1"/>
                </a:solidFill>
                <a:ea typeface="微软雅黑" panose="020B0503020204020204" charset="-122"/>
              </a:rPr>
              <a:t>一</a:t>
            </a:r>
            <a:endParaRPr kumimoji="1" lang="zh-CN" altLang="en-US" sz="2400" b="1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72865" y="2570480"/>
            <a:ext cx="39287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dirty="0">
                <a:solidFill>
                  <a:srgbClr val="FF0000"/>
                </a:solidFill>
                <a:ea typeface="微软雅黑" panose="020B0503020204020204" charset="-122"/>
              </a:rPr>
              <a:t>www.wanfangdata.com.cn</a:t>
            </a:r>
            <a:endParaRPr lang="en-US" altLang="zh-CN" sz="2400" dirty="0">
              <a:solidFill>
                <a:srgbClr val="FF0000"/>
              </a:solidFill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98905" y="51435"/>
            <a:ext cx="105410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+mn-ea"/>
              </a:rPr>
              <a:t>万方选题</a:t>
            </a:r>
            <a:endParaRPr lang="en-US" altLang="zh-CN" sz="1100" dirty="0" smtClean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rcRect b="-13492"/>
          <a:stretch>
            <a:fillRect/>
          </a:stretch>
        </p:blipFill>
        <p:spPr>
          <a:xfrm>
            <a:off x="485140" y="330200"/>
            <a:ext cx="7744460" cy="55549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rcRect b="24744"/>
          <a:stretch>
            <a:fillRect/>
          </a:stretch>
        </p:blipFill>
        <p:spPr>
          <a:xfrm>
            <a:off x="485140" y="330835"/>
            <a:ext cx="7744460" cy="471233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6190" y="360045"/>
            <a:ext cx="5352415" cy="4653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235" y="441325"/>
            <a:ext cx="7260590" cy="56280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98905" y="51435"/>
            <a:ext cx="105410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+mn-ea"/>
              </a:rPr>
              <a:t>万方选题</a:t>
            </a:r>
            <a:endParaRPr lang="en-US" altLang="zh-CN" sz="1100" dirty="0" smtClean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6770"/>
            <a:ext cx="8156575" cy="45408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595" y="1595755"/>
            <a:ext cx="8175625" cy="3771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595" y="1514475"/>
            <a:ext cx="8153400" cy="385318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70255"/>
            <a:ext cx="7771765" cy="4970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98905" y="51435"/>
            <a:ext cx="105410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+mn-ea"/>
              </a:rPr>
              <a:t>万方选题</a:t>
            </a:r>
            <a:endParaRPr lang="en-US" altLang="zh-CN" sz="1100" dirty="0" smtClean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30" y="330200"/>
            <a:ext cx="8510905" cy="4864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05" y="1607820"/>
            <a:ext cx="6480175" cy="3535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060" y="311785"/>
            <a:ext cx="8601075" cy="4834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98905" y="51435"/>
            <a:ext cx="105410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+mn-ea"/>
              </a:rPr>
              <a:t>万方选题</a:t>
            </a:r>
            <a:endParaRPr lang="en-US" altLang="zh-CN" sz="1100" dirty="0" smtClean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55" y="330200"/>
            <a:ext cx="6274435" cy="51644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65" y="2486660"/>
            <a:ext cx="5784215" cy="29057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55" y="2486660"/>
            <a:ext cx="6120130" cy="24358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8245" y="1323975"/>
            <a:ext cx="5405755" cy="3700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829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84" y="647409"/>
            <a:ext cx="1054100" cy="317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84" y="1084415"/>
            <a:ext cx="1854200" cy="177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3014"/>
            <a:ext cx="482600" cy="381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4825" y="92114"/>
            <a:ext cx="307777" cy="57323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200" baseline="30000" dirty="0">
                <a:solidFill>
                  <a:schemeClr val="bg1"/>
                </a:solidFill>
                <a:latin typeface="+mn-ea"/>
              </a:rPr>
              <a:t>catalogue</a:t>
            </a:r>
            <a:endParaRPr lang="en-US" altLang="zh-CN" sz="1200" baseline="300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43" y="1478484"/>
            <a:ext cx="1460500" cy="3937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972560" y="2073091"/>
            <a:ext cx="373829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smtClean="0">
                <a:solidFill>
                  <a:srgbClr val="FF0000"/>
                </a:solidFill>
                <a:latin typeface="+mn-ea"/>
              </a:rPr>
              <a:t>外文文献保障服务</a:t>
            </a:r>
            <a:r>
              <a:rPr lang="zh-CN" altLang="en-US" sz="2400" smtClean="0">
                <a:solidFill>
                  <a:srgbClr val="FF0000"/>
                </a:solidFill>
                <a:latin typeface="+mn-ea"/>
              </a:rPr>
              <a:t>平台</a:t>
            </a:r>
            <a:endParaRPr lang="zh-CN" altLang="en-US" sz="240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89412" y="1444694"/>
            <a:ext cx="487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chemeClr val="bg1"/>
                </a:solidFill>
                <a:latin typeface="+mn-ea"/>
              </a:rPr>
              <a:t>三</a:t>
            </a:r>
            <a:endParaRPr kumimoji="1"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72560" y="2533466"/>
            <a:ext cx="373829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smtClean="0">
                <a:solidFill>
                  <a:srgbClr val="FF0000"/>
                </a:solidFill>
                <a:latin typeface="+mn-ea"/>
              </a:rPr>
              <a:t>for.wanfangdata.com.cn</a:t>
            </a:r>
            <a:endParaRPr lang="en-US" altLang="zh-CN" sz="2400" smtClean="0">
              <a:solidFill>
                <a:srgbClr val="FF0000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/>
          <p:cNvSpPr txBox="1"/>
          <p:nvPr/>
        </p:nvSpPr>
        <p:spPr>
          <a:xfrm>
            <a:off x="103657" y="-38421"/>
            <a:ext cx="3291476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30000"/>
              </a:lnSpc>
              <a:spcBef>
                <a:spcPts val="800"/>
              </a:spcBef>
            </a:pPr>
            <a:r>
              <a:rPr lang="zh-CN" altLang="en-US" sz="1600" b="1" kern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产品概述</a:t>
            </a:r>
            <a:endParaRPr lang="zh-CN" altLang="en-US" sz="1600" b="1" kern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52126" y="659214"/>
            <a:ext cx="8324748" cy="4194810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en-US" b="1" kern="0" dirty="0">
                <a:solidFill>
                  <a:srgbClr val="2E72AA"/>
                </a:solidFill>
                <a:latin typeface="黑体" panose="02010609060101010101" charset="-122"/>
                <a:ea typeface="黑体" panose="02010609060101010101" charset="-122"/>
              </a:rPr>
              <a:t>产品简介</a:t>
            </a:r>
            <a:endParaRPr lang="en-US" altLang="zh-CN" b="1" kern="0" dirty="0">
              <a:solidFill>
                <a:srgbClr val="2E72A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>
              <a:lnSpc>
                <a:spcPct val="130000"/>
              </a:lnSpc>
            </a:pPr>
            <a:endParaRPr lang="en-US" altLang="zh-CN" b="1" kern="0" dirty="0">
              <a:solidFill>
                <a:srgbClr val="2E72A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71755" algn="just" defTabSz="914400">
              <a:lnSpc>
                <a:spcPct val="130000"/>
              </a:lnSpc>
            </a:pP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“外文文献保障平台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”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以大数据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环境下的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知识发现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技术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为基础，整合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、关联、挖掘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数亿条全球优质外文学术资源，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旨在切实提升全球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科技文献资源的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可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发现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度、可及性与可利用率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，协助用户最大限度地组织文献资源</a:t>
            </a:r>
            <a:r>
              <a:rPr lang="zh-CN" altLang="zh-CN" sz="1400" kern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为教学和科研服务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en-US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71755" algn="just" defTabSz="914400">
              <a:lnSpc>
                <a:spcPct val="130000"/>
              </a:lnSpc>
            </a:pP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    平台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与国家科技图书文献中心（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NSTL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）、国家工程技术数字图书馆、荷兰威科集团（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Wolters Kluwer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）、剑桥大学出版社（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CUP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）、法国科学传播出版社（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EDP Sciences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）、英国皇家物理学会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(IOP)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、新加坡世界科技出版公司（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WSP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）、韩国科学技术信息研究院（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KISTI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）、开放获取期刊目录（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DOAJ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）、医学文献检索服务系统（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PubMed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）、电子预印本文献数据库（</a:t>
            </a:r>
            <a:r>
              <a:rPr lang="en-US" altLang="zh-CN" sz="1400" kern="0" dirty="0" err="1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ArXiv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）、瑞士多学科数字出版机构（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MDPI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）、美国科研出版社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(SCIRP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）、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Project MUSE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Trans Tech Publications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Pulsus Group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en-US" altLang="zh-CN" sz="1400" kern="0" dirty="0" err="1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Hapres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出版社等多家国内外著名学术机构、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OA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出版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/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集成平台及预印本平台达成战略及数据合作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en-US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71755" algn="just" defTabSz="914400">
              <a:lnSpc>
                <a:spcPct val="130000"/>
              </a:lnSpc>
            </a:pPr>
            <a:endParaRPr lang="en-US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>
              <a:lnSpc>
                <a:spcPct val="130000"/>
              </a:lnSpc>
            </a:pPr>
            <a:endParaRPr lang="en-US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>
              <a:lnSpc>
                <a:spcPct val="130000"/>
              </a:lnSpc>
            </a:pPr>
            <a:endParaRPr lang="zh-CN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4" name="文本框 4"/>
          <p:cNvSpPr txBox="1"/>
          <p:nvPr/>
        </p:nvSpPr>
        <p:spPr>
          <a:xfrm>
            <a:off x="1398686" y="49601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外文文献</a:t>
            </a:r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保障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/>
          <p:cNvSpPr txBox="1"/>
          <p:nvPr/>
        </p:nvSpPr>
        <p:spPr>
          <a:xfrm>
            <a:off x="103657" y="-38421"/>
            <a:ext cx="3291476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30000"/>
              </a:lnSpc>
              <a:spcBef>
                <a:spcPts val="800"/>
              </a:spcBef>
            </a:pPr>
            <a:r>
              <a:rPr lang="zh-CN" altLang="en-US" sz="1600" b="1" kern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产品概述</a:t>
            </a:r>
            <a:endParaRPr lang="zh-CN" altLang="en-US" sz="1600" b="1" kern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80817" y="725362"/>
            <a:ext cx="8324748" cy="3983636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en-US" b="1" kern="0" dirty="0">
                <a:solidFill>
                  <a:srgbClr val="2E72AA"/>
                </a:solidFill>
                <a:latin typeface="黑体" panose="02010609060101010101" charset="-122"/>
                <a:ea typeface="黑体" panose="02010609060101010101" charset="-122"/>
              </a:rPr>
              <a:t>我们提供的服务</a:t>
            </a:r>
            <a:endParaRPr lang="en-US" altLang="zh-CN" b="1" kern="0" dirty="0">
              <a:solidFill>
                <a:srgbClr val="2E72A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>
              <a:lnSpc>
                <a:spcPct val="130000"/>
              </a:lnSpc>
            </a:pPr>
            <a:endParaRPr lang="en-US" altLang="zh-CN" b="1" kern="0" dirty="0">
              <a:solidFill>
                <a:srgbClr val="2E72A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>
              <a:lnSpc>
                <a:spcPct val="130000"/>
              </a:lnSpc>
            </a:pP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以能力建设为核心，提供文献信息资源保障综合性解决方案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en-US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>
              <a:lnSpc>
                <a:spcPct val="130000"/>
              </a:lnSpc>
            </a:pPr>
            <a:endParaRPr lang="zh-CN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zh-CN" sz="1400" kern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外文文献保障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：为机构提供期刊、学位、会议和科技报告外文资源的补充和保障，提供检索、原文传递等全文服务。</a:t>
            </a:r>
            <a:endParaRPr lang="en-US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endParaRPr lang="zh-CN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lvl="1" indent="0">
              <a:lnSpc>
                <a:spcPct val="150000"/>
              </a:lnSpc>
              <a:spcBef>
                <a:spcPts val="200"/>
              </a:spcBef>
              <a:spcAft>
                <a:spcPts val="600"/>
              </a:spcAft>
              <a:buClr>
                <a:schemeClr val="tx1"/>
              </a:buClr>
              <a:buNone/>
              <a:defRPr/>
            </a:pP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en-US" sz="1400" kern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文献保障</a:t>
            </a:r>
            <a:r>
              <a:rPr lang="zh-CN" altLang="zh-CN" sz="1400" kern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咨询服务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：针对特殊需求的图书馆客户，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根据用户的学科设置、资源订购情况、资源使用情况等数据进行分析，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提供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电子资源订购优化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咨询及方案设计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，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帮助用户建设以替代资源、开放资源和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商业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资源相结合的资源体系，建设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灵活成本空间下的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学术资源基本保障服务能力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en-US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endParaRPr lang="zh-CN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zh-CN" sz="1400" kern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增值工具服务（后期计划）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：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以文献保障为基础，提供基于海量优质文献的分析、挖掘等增值服务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en-US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endParaRPr lang="zh-CN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4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zh-CN" sz="1400" kern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解决方案（后期计划）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：针对客户的需求，提供技术、资源等解决方案，提高产品价值，赋能客户。</a:t>
            </a:r>
            <a:endParaRPr lang="zh-CN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4" name="文本框 4"/>
          <p:cNvSpPr txBox="1"/>
          <p:nvPr/>
        </p:nvSpPr>
        <p:spPr>
          <a:xfrm>
            <a:off x="1398686" y="49601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外文文献</a:t>
            </a:r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保障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03475" y="2110105"/>
            <a:ext cx="476885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kumimoji="1" lang="en-US" altLang="zh-CN" sz="5400" b="1" dirty="0">
                <a:effectLst/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1.2  </a:t>
            </a:r>
            <a:r>
              <a:rPr kumimoji="1" lang="zh-CN" altLang="en-US" sz="5400" b="1" dirty="0">
                <a:effectLst/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资源</a:t>
            </a:r>
            <a:r>
              <a:rPr kumimoji="1" lang="zh-CN" altLang="en-US" sz="5400" b="1" dirty="0"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介绍</a:t>
            </a:r>
            <a:endParaRPr kumimoji="1" lang="zh-CN" altLang="en-US" sz="5400" b="1" dirty="0">
              <a:effectLst/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4" name="文本框 4"/>
          <p:cNvSpPr txBox="1"/>
          <p:nvPr/>
        </p:nvSpPr>
        <p:spPr>
          <a:xfrm>
            <a:off x="1398686" y="49601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外文文献</a:t>
            </a:r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保障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/>
          <p:cNvSpPr txBox="1"/>
          <p:nvPr/>
        </p:nvSpPr>
        <p:spPr>
          <a:xfrm>
            <a:off x="103657" y="-38421"/>
            <a:ext cx="3291476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30000"/>
              </a:lnSpc>
              <a:spcBef>
                <a:spcPts val="800"/>
              </a:spcBef>
            </a:pPr>
            <a:r>
              <a:rPr lang="zh-CN" altLang="en-US" sz="1600" b="1" kern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资源介绍</a:t>
            </a:r>
            <a:endParaRPr lang="zh-CN" altLang="en-US" sz="1600" b="1" kern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79315" y="720109"/>
            <a:ext cx="8324748" cy="363479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外文文献保障平台包含外文期刊、外文学位、外文会议、外文科技报告四类资源。</a:t>
            </a:r>
            <a:endParaRPr lang="zh-CN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6" name="文本框 4"/>
          <p:cNvSpPr txBox="1"/>
          <p:nvPr/>
        </p:nvSpPr>
        <p:spPr>
          <a:xfrm>
            <a:off x="1398686" y="49601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外文文献</a:t>
            </a:r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保障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30" y="1083310"/>
            <a:ext cx="8676005" cy="405828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/>
          <p:cNvSpPr txBox="1"/>
          <p:nvPr/>
        </p:nvSpPr>
        <p:spPr>
          <a:xfrm>
            <a:off x="103657" y="-38421"/>
            <a:ext cx="3291476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30000"/>
              </a:lnSpc>
              <a:spcBef>
                <a:spcPts val="800"/>
              </a:spcBef>
            </a:pPr>
            <a:r>
              <a:rPr lang="zh-CN" altLang="en-US" sz="1600" b="1" kern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资源介绍</a:t>
            </a:r>
            <a:endParaRPr lang="zh-CN" altLang="en-US" sz="1600" b="1" kern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46719" y="1056024"/>
            <a:ext cx="8324748" cy="958850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平台收录了世界各国出版的约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5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万种重要外文学术期刊，</a:t>
            </a:r>
            <a:r>
              <a:rPr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其中核心期刊 2.1 万余本，开放获取期刊8千余种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。包含外文期刊论文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6400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万余篇。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涵盖自然科学、工程技术、医药卫生、农业科学、哲学政法、社会科学、科教文艺等多个学科。</a:t>
            </a:r>
            <a:endParaRPr lang="zh-CN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52475" y="2122170"/>
          <a:ext cx="7639050" cy="22421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05940"/>
                <a:gridCol w="2658110"/>
                <a:gridCol w="2104390"/>
                <a:gridCol w="1070610"/>
              </a:tblGrid>
              <a:tr h="292735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数据来源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b="1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数据量</a:t>
                      </a:r>
                      <a:endParaRPr lang="zh-CN" sz="1400" b="1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b="1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全文获取方式</a:t>
                      </a:r>
                      <a:endParaRPr lang="zh-CN" sz="1400" b="1" kern="10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b="1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更新周期</a:t>
                      </a:r>
                      <a:endParaRPr lang="zh-CN" sz="1400" b="1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7757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图书馆联盟、馆际互借平台、公益机构等</a:t>
                      </a:r>
                      <a:endParaRPr lang="zh-CN" sz="1400" kern="100" dirty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期刊数量：</a:t>
                      </a:r>
                      <a:r>
                        <a:rPr 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2.4</a:t>
                      </a:r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万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期刊论文：</a:t>
                      </a:r>
                      <a:r>
                        <a:rPr 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4020</a:t>
                      </a:r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万全文，其中补充</a:t>
                      </a:r>
                      <a:r>
                        <a:rPr 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OA</a:t>
                      </a:r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链接的论文数是 </a:t>
                      </a:r>
                      <a:r>
                        <a:rPr 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900</a:t>
                      </a:r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万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原文传递；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原文传递</a:t>
                      </a:r>
                      <a:r>
                        <a:rPr 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+OA</a:t>
                      </a:r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链接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（</a:t>
                      </a:r>
                      <a:r>
                        <a:rPr 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3</a:t>
                      </a:r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小时左右）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月度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7188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大型出版商、开放获取平台、学协会等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期刊数量：近</a:t>
                      </a:r>
                      <a:r>
                        <a:rPr 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2.4</a:t>
                      </a:r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万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期刊论文：</a:t>
                      </a:r>
                      <a:r>
                        <a:rPr 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2400</a:t>
                      </a:r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万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OA</a:t>
                      </a:r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链接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月度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3461859" y="4372942"/>
            <a:ext cx="2220281" cy="400050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zh-CN" sz="1400" kern="0" dirty="0">
                <a:solidFill>
                  <a:srgbClr val="1F1F1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期刊资源收录</a:t>
            </a:r>
            <a:r>
              <a:rPr lang="zh-CN" altLang="en-US" sz="1400" kern="0" dirty="0">
                <a:solidFill>
                  <a:srgbClr val="1F1F1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情况</a:t>
            </a:r>
            <a:endParaRPr lang="zh-CN" altLang="zh-CN" sz="1400" kern="0" dirty="0">
              <a:solidFill>
                <a:srgbClr val="1F1F1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6719" y="591070"/>
            <a:ext cx="1427642" cy="432088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en-US" b="1" kern="0" dirty="0">
                <a:solidFill>
                  <a:srgbClr val="2E72AA"/>
                </a:solidFill>
                <a:latin typeface="黑体" panose="02010609060101010101" charset="-122"/>
                <a:ea typeface="黑体" panose="02010609060101010101" charset="-122"/>
              </a:rPr>
              <a:t>外文期刊</a:t>
            </a:r>
            <a:endParaRPr lang="en-US" altLang="zh-CN" b="1" kern="0" dirty="0">
              <a:solidFill>
                <a:srgbClr val="2E72A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8" name="文本框 4"/>
          <p:cNvSpPr txBox="1"/>
          <p:nvPr/>
        </p:nvSpPr>
        <p:spPr>
          <a:xfrm>
            <a:off x="1398686" y="49601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外文文献</a:t>
            </a:r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保障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6056"/>
            <a:ext cx="4051300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7585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定       位</a:t>
            </a:r>
            <a:endParaRPr lang="zh-CN" altLang="en-US" sz="1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10"/>
          <p:cNvGrpSpPr/>
          <p:nvPr/>
        </p:nvGrpSpPr>
        <p:grpSpPr>
          <a:xfrm>
            <a:off x="276352" y="1766607"/>
            <a:ext cx="8529955" cy="2903359"/>
            <a:chOff x="276352" y="1348428"/>
            <a:chExt cx="8529955" cy="2555781"/>
          </a:xfrm>
        </p:grpSpPr>
        <p:sp>
          <p:nvSpPr>
            <p:cNvPr id="8" name="Rectangle 9"/>
            <p:cNvSpPr/>
            <p:nvPr/>
          </p:nvSpPr>
          <p:spPr>
            <a:xfrm>
              <a:off x="276352" y="1492612"/>
              <a:ext cx="8382000" cy="2411597"/>
            </a:xfrm>
            <a:prstGeom prst="rect">
              <a:avLst/>
            </a:prstGeom>
            <a:solidFill>
              <a:schemeClr val="bg1">
                <a:lumMod val="95000"/>
                <a:alpha val="6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60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  <p:sp>
          <p:nvSpPr>
            <p:cNvPr id="9" name="前言标题"/>
            <p:cNvSpPr>
              <a:spLocks noChangeArrowheads="1"/>
            </p:cNvSpPr>
            <p:nvPr/>
          </p:nvSpPr>
          <p:spPr bwMode="auto">
            <a:xfrm>
              <a:off x="605917" y="1348428"/>
              <a:ext cx="8200390" cy="2554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       </a:t>
              </a:r>
              <a:endParaRPr lang="en-US" altLang="zh-CN" sz="1600" smtClean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ts val="2500"/>
                </a:lnSpc>
              </a:pPr>
              <a:r>
                <a:rPr lang="en-US" altLang="zh-CN" sz="1600" smtClean="0">
                  <a:latin typeface="微软雅黑" panose="020B0503020204020204" charset="-122"/>
                  <a:ea typeface="微软雅黑" panose="020B0503020204020204" charset="-122"/>
                </a:rPr>
                <a:t>      </a:t>
              </a:r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 万方数据知识服务平台为大家提供海量学术文献的统一发现服务，有助于了解课题的国内外最新研究进展、进行研究趋势分析、学术交流、是论文写作过程中的得力助手。</a:t>
              </a:r>
              <a:endParaRPr lang="en-US" altLang="zh-CN" sz="1600" smtClean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ts val="2500"/>
                </a:lnSpc>
              </a:pPr>
              <a:r>
                <a:rPr lang="zh-CN" altLang="en-US" sz="1600" b="1" smtClean="0">
                  <a:latin typeface="微软雅黑" panose="020B0503020204020204" charset="-122"/>
                  <a:ea typeface="微软雅黑" panose="020B0503020204020204" charset="-122"/>
                </a:rPr>
                <a:t>文献资源：</a:t>
              </a:r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资源类型：全面集成</a:t>
              </a:r>
              <a:r>
                <a:rPr lang="zh-CN" altLang="en-US" b="1" smtClean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期刊、学位、会议、科技报告、专利</a:t>
              </a:r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等十余种数据</a:t>
              </a:r>
              <a:endParaRPr lang="en-US" altLang="zh-CN" sz="1600" smtClean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ts val="2500"/>
                </a:lnSpc>
              </a:pPr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                多语种文献：覆盖</a:t>
              </a:r>
              <a:r>
                <a:rPr lang="zh-CN" altLang="en-US" sz="1600" b="1" smtClean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中文、英文、德文、日文</a:t>
              </a:r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等</a:t>
              </a:r>
              <a:endParaRPr lang="en-US" altLang="zh-CN" sz="1600" smtClean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ts val="2500"/>
                </a:lnSpc>
              </a:pPr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                学科领域：涵盖了自然科学、工程技术、医药卫生、农业科学、哲学政法、</a:t>
              </a:r>
              <a:endParaRPr lang="en-US" altLang="zh-CN" sz="1600" smtClean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ts val="2500"/>
                </a:lnSpc>
              </a:pPr>
              <a:r>
                <a:rPr lang="en-US" altLang="zh-CN" sz="1600" smtClean="0">
                  <a:latin typeface="微软雅黑" panose="020B0503020204020204" charset="-122"/>
                  <a:ea typeface="微软雅黑" panose="020B0503020204020204" charset="-122"/>
                </a:rPr>
                <a:t>                                      </a:t>
              </a:r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社会科学、科教文艺、交通运输、航空航天和环境科学等。</a:t>
              </a:r>
              <a:endParaRPr lang="en-US" altLang="zh-CN" sz="1600" smtClean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ts val="2500"/>
                </a:lnSpc>
              </a:pPr>
              <a:r>
                <a:rPr lang="zh-CN" altLang="en-US" sz="1600" b="1" smtClean="0">
                  <a:latin typeface="微软雅黑" panose="020B0503020204020204" charset="-122"/>
                  <a:ea typeface="微软雅黑" panose="020B0503020204020204" charset="-122"/>
                </a:rPr>
                <a:t>其他服务</a:t>
              </a:r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：创研平台、数字图书馆、科研诚信、应用市场、科研赋能、阅读推荐等</a:t>
              </a:r>
              <a:endParaRPr lang="zh-CN" altLang="en-US" sz="1600" smtClean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ts val="2500"/>
                </a:lnSpc>
              </a:pPr>
              <a:endParaRPr lang="zh-CN" altLang="en-US" sz="16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10" name="Title 1"/>
          <p:cNvSpPr txBox="1"/>
          <p:nvPr/>
        </p:nvSpPr>
        <p:spPr>
          <a:xfrm>
            <a:off x="605790" y="781685"/>
            <a:ext cx="8200390" cy="879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172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800" b="1" kern="1200" cap="all" spc="68" baseline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j-cs"/>
              </a:defRPr>
            </a:lvl1pPr>
          </a:lstStyle>
          <a:p>
            <a:pPr fontAlgn="auto">
              <a:lnSpc>
                <a:spcPct val="100000"/>
              </a:lnSpc>
            </a:pP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万方数据知识服务平台              </a:t>
            </a:r>
            <a:endParaRPr lang="zh-CN" altLang="en-US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             </a:t>
            </a:r>
            <a:r>
              <a:rPr lang="en-US" altLang="zh-CN" sz="2400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hlinkClick r:id="rId5"/>
              </a:rPr>
              <a:t>www.wanfangdata.com.cn</a:t>
            </a:r>
            <a:endParaRPr lang="en-US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00000"/>
              </a:lnSpc>
            </a:pPr>
            <a:r>
              <a:rPr lang="en-US" sz="2400" dirty="0" smtClean="0">
                <a:latin typeface="微软雅黑" panose="020B0503020204020204" charset="-122"/>
                <a:ea typeface="微软雅黑" panose="020B0503020204020204" charset="-122"/>
              </a:rPr>
              <a:t>                                        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学术资源发现服务</a:t>
            </a:r>
            <a:endParaRPr 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/>
          <p:cNvSpPr txBox="1"/>
          <p:nvPr/>
        </p:nvSpPr>
        <p:spPr>
          <a:xfrm>
            <a:off x="103657" y="-38421"/>
            <a:ext cx="3291476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30000"/>
              </a:lnSpc>
              <a:spcBef>
                <a:spcPts val="800"/>
              </a:spcBef>
            </a:pPr>
            <a:r>
              <a:rPr lang="zh-CN" altLang="en-US" sz="1600" b="1" kern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资源介绍</a:t>
            </a:r>
            <a:endParaRPr lang="zh-CN" altLang="en-US" sz="1600" b="1" kern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160"/>
            <a:ext cx="9144000" cy="330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3" name="文本框 4"/>
          <p:cNvSpPr txBox="1"/>
          <p:nvPr/>
        </p:nvSpPr>
        <p:spPr>
          <a:xfrm>
            <a:off x="1398686" y="49601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外文文献</a:t>
            </a:r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保障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65" y="408305"/>
            <a:ext cx="8713470" cy="4050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" y="860425"/>
            <a:ext cx="9043670" cy="42830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20" y="408305"/>
            <a:ext cx="9151620" cy="4207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/>
          <p:cNvSpPr txBox="1"/>
          <p:nvPr/>
        </p:nvSpPr>
        <p:spPr>
          <a:xfrm>
            <a:off x="103657" y="-38421"/>
            <a:ext cx="3291476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30000"/>
              </a:lnSpc>
              <a:spcBef>
                <a:spcPts val="800"/>
              </a:spcBef>
            </a:pPr>
            <a:r>
              <a:rPr lang="zh-CN" altLang="en-US" sz="1600" b="1" kern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资源介绍</a:t>
            </a:r>
            <a:endParaRPr lang="zh-CN" altLang="en-US" sz="1600" b="1" kern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00394" y="3337068"/>
            <a:ext cx="4352351" cy="400050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zh-CN" sz="1400" kern="0" dirty="0">
                <a:solidFill>
                  <a:srgbClr val="1F1F1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外文文献保障平台</a:t>
            </a:r>
            <a:r>
              <a:rPr lang="zh-CN" altLang="en-US" sz="1400" kern="0" dirty="0">
                <a:solidFill>
                  <a:srgbClr val="1F1F1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核心刊收录</a:t>
            </a:r>
            <a:r>
              <a:rPr lang="zh-CN" altLang="zh-CN" sz="1400" kern="0" dirty="0">
                <a:solidFill>
                  <a:srgbClr val="1F1F1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覆盖情况</a:t>
            </a:r>
            <a:endParaRPr lang="zh-CN" altLang="zh-CN" sz="1400" kern="0" dirty="0">
              <a:solidFill>
                <a:srgbClr val="1F1F1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52404" y="1532185"/>
          <a:ext cx="7639192" cy="180488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05660"/>
                <a:gridCol w="2658533"/>
                <a:gridCol w="2103984"/>
                <a:gridCol w="1071015"/>
              </a:tblGrid>
              <a:tr h="385468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zh-CN" altLang="en-US" sz="1400" b="1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核心收录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11216" marR="11216" marT="1121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zh-CN" altLang="en-US" sz="1400" b="1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平台期刊总量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11216" marR="11216" marT="1121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zh-CN" altLang="en-US" sz="1400" b="1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文献保障收录期刊量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11216" marR="11216" marT="1121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zh-CN" altLang="en-US" sz="1400" b="1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覆盖率</a:t>
                      </a: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(%)</a:t>
                      </a:r>
                      <a:endParaRPr lang="en-US" altLang="zh-CN" sz="1400" b="1" kern="100" dirty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11216" marR="11216" marT="1121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91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SCIE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1216" marR="11216" marT="112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9500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1216" marR="11216" marT="112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8799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1216" marR="11216" marT="112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92.62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1216" marR="11216" marT="11216" marB="0" anchor="ctr"/>
                </a:tc>
              </a:tr>
              <a:tr h="2760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SSCI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1216" marR="11216" marT="112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3533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1216" marR="11216" marT="112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3289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1216" marR="11216" marT="112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</a:rPr>
                        <a:t>93.09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1216" marR="11216" marT="11216" marB="0" anchor="ctr"/>
                </a:tc>
              </a:tr>
              <a:tr h="2760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AHCI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1216" marR="11216" marT="112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1854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1216" marR="11216" marT="112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1434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1216" marR="11216" marT="112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</a:rPr>
                        <a:t>77.35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1216" marR="11216" marT="11216" marB="0" anchor="ctr"/>
                </a:tc>
              </a:tr>
              <a:tr h="2889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ESCI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1216" marR="11216" marT="112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7671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1216" marR="11216" marT="112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4750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1216" marR="11216" marT="112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61.92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1216" marR="11216" marT="11216" marB="0" anchor="ctr"/>
                </a:tc>
              </a:tr>
              <a:tr h="2891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EI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1216" marR="11216" marT="112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</a:rPr>
                        <a:t>4786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1216" marR="11216" marT="112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3448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1216" marR="11216" marT="112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72.04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1216" marR="11216" marT="11216" marB="0" anchor="ctr"/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3" name="文本框 4"/>
          <p:cNvSpPr txBox="1"/>
          <p:nvPr/>
        </p:nvSpPr>
        <p:spPr>
          <a:xfrm>
            <a:off x="1398686" y="49601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外文文献</a:t>
            </a:r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保障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/>
          <p:cNvSpPr txBox="1"/>
          <p:nvPr/>
        </p:nvSpPr>
        <p:spPr>
          <a:xfrm>
            <a:off x="103657" y="-38421"/>
            <a:ext cx="3291476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30000"/>
              </a:lnSpc>
              <a:spcBef>
                <a:spcPts val="800"/>
              </a:spcBef>
            </a:pPr>
            <a:r>
              <a:rPr lang="zh-CN" altLang="en-US" sz="1600" b="1" kern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资源介绍</a:t>
            </a:r>
            <a:endParaRPr lang="zh-CN" altLang="en-US" sz="1600" b="1" kern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52403" y="2127561"/>
          <a:ext cx="7639192" cy="18279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51663"/>
                <a:gridCol w="2312530"/>
                <a:gridCol w="2103984"/>
                <a:gridCol w="1071015"/>
              </a:tblGrid>
              <a:tr h="313584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数据来源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0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数据量</a:t>
                      </a:r>
                      <a:endParaRPr lang="zh-CN" altLang="en-US" sz="1400" b="1" kern="10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0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全文获取方式</a:t>
                      </a:r>
                      <a:endParaRPr lang="zh-CN" altLang="en-US" sz="1400" b="1" kern="10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更新周期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4075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图书馆联盟、馆际互借平台、公益机构等</a:t>
                      </a:r>
                      <a:endParaRPr lang="zh-CN" alt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覆盖国家：</a:t>
                      </a: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56</a:t>
                      </a:r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个</a:t>
                      </a:r>
                      <a:endParaRPr lang="zh-CN" altLang="en-US" sz="1400" b="0" kern="100" dirty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marL="0" algn="l" defTabSz="457200" rtl="0" eaLnBrk="1" latinLnBrk="0" hangingPunct="1"/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学位论文：</a:t>
                      </a: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76</a:t>
                      </a:r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万</a:t>
                      </a:r>
                      <a:endParaRPr lang="zh-CN" altLang="en-US" sz="1400" b="0" kern="100" dirty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marL="0" algn="l" defTabSz="457200" rtl="0" eaLnBrk="1" latinLnBrk="0" hangingPunct="1"/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覆盖高校：</a:t>
                      </a: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4600</a:t>
                      </a:r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余所</a:t>
                      </a:r>
                      <a:endParaRPr lang="zh-CN" altLang="en-US" sz="1400" b="0" kern="100" dirty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原文传递</a:t>
                      </a:r>
                      <a:endParaRPr lang="zh-CN" altLang="en-US" sz="1400" b="0" kern="100" dirty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marL="0" algn="l" defTabSz="457200" rtl="0" eaLnBrk="1" latinLnBrk="0" hangingPunct="1"/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（</a:t>
                      </a: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30</a:t>
                      </a:r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分钟）</a:t>
                      </a:r>
                      <a:endParaRPr lang="zh-CN" altLang="en-US" sz="1400" b="0" kern="100" dirty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季度</a:t>
                      </a:r>
                      <a:endParaRPr lang="zh-CN" altLang="en-US" sz="1400" b="0" kern="100" dirty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57361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大型出版商、开放获取平台、学协会等</a:t>
                      </a:r>
                      <a:endParaRPr lang="zh-CN" alt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已上线</a:t>
                      </a: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2</a:t>
                      </a:r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万 ，后续采集中</a:t>
                      </a:r>
                      <a:endParaRPr lang="zh-CN" altLang="en-US" sz="1400" b="0" kern="100" dirty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OA</a:t>
                      </a:r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链接</a:t>
                      </a:r>
                      <a:endParaRPr lang="zh-CN" altLang="en-US" sz="1400" b="0" kern="100" dirty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季度</a:t>
                      </a:r>
                      <a:endParaRPr lang="zh-CN" altLang="en-US" sz="1400" b="0" kern="100" dirty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3461859" y="4076835"/>
            <a:ext cx="2220281" cy="400050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zh-CN" sz="1400" kern="0" dirty="0">
                <a:solidFill>
                  <a:srgbClr val="1F1F1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学位资源收录</a:t>
            </a:r>
            <a:r>
              <a:rPr lang="zh-CN" altLang="en-US" sz="1400" kern="0" dirty="0">
                <a:solidFill>
                  <a:srgbClr val="1F1F1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情况</a:t>
            </a:r>
            <a:endParaRPr lang="zh-CN" altLang="zh-CN" sz="1400" kern="0" dirty="0">
              <a:solidFill>
                <a:srgbClr val="1F1F1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6719" y="591070"/>
            <a:ext cx="1427642" cy="432088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en-US" b="1" kern="0" dirty="0">
                <a:solidFill>
                  <a:srgbClr val="2E72AA"/>
                </a:solidFill>
                <a:latin typeface="黑体" panose="02010609060101010101" charset="-122"/>
                <a:ea typeface="黑体" panose="02010609060101010101" charset="-122"/>
              </a:rPr>
              <a:t>外文学位</a:t>
            </a:r>
            <a:endParaRPr lang="en-US" altLang="zh-CN" b="1" kern="0" dirty="0">
              <a:solidFill>
                <a:srgbClr val="2E72A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1383" y="1271496"/>
            <a:ext cx="753897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平台收录了来自欧美国家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2,000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余所知名大学的优秀博硕士论文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78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万余篇，涵盖自然科学、工程技术、医药卫生、农业科学、哲学政法、社会科学、科教文艺等多个学科。</a:t>
            </a:r>
            <a:endParaRPr lang="zh-CN" altLang="en-US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8" name="文本框 4"/>
          <p:cNvSpPr txBox="1"/>
          <p:nvPr/>
        </p:nvSpPr>
        <p:spPr>
          <a:xfrm>
            <a:off x="1398686" y="49601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外文文献</a:t>
            </a:r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保障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/>
          <p:cNvSpPr txBox="1"/>
          <p:nvPr/>
        </p:nvSpPr>
        <p:spPr>
          <a:xfrm>
            <a:off x="103657" y="-38421"/>
            <a:ext cx="3291476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30000"/>
              </a:lnSpc>
              <a:spcBef>
                <a:spcPts val="800"/>
              </a:spcBef>
            </a:pPr>
            <a:r>
              <a:rPr lang="zh-CN" altLang="en-US" sz="1600" b="1" kern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资源介绍</a:t>
            </a:r>
            <a:endParaRPr lang="zh-CN" altLang="en-US" sz="1600" b="1" kern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46719" y="1056024"/>
            <a:ext cx="8324748" cy="679450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平台收录了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1985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年以来世界各主要学协会、出版机构出版的学术会议论文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1071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万余篇，涵盖自然科学、工程技术、医药卫生、农业科学、哲学政法、社会科学、科教文艺等多个学科。</a:t>
            </a:r>
            <a:endParaRPr lang="zh-CN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98952" y="4002716"/>
            <a:ext cx="2220281" cy="400050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zh-CN" sz="1400" kern="0" dirty="0">
                <a:solidFill>
                  <a:srgbClr val="1F1F1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会议资源收录</a:t>
            </a:r>
            <a:r>
              <a:rPr lang="zh-CN" altLang="en-US" sz="1400" kern="0" dirty="0">
                <a:solidFill>
                  <a:srgbClr val="1F1F1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情况</a:t>
            </a:r>
            <a:endParaRPr lang="zh-CN" altLang="zh-CN" sz="1400" kern="0" dirty="0">
              <a:solidFill>
                <a:srgbClr val="1F1F1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6719" y="591070"/>
            <a:ext cx="1427642" cy="432088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en-US" b="1" kern="0" dirty="0">
                <a:solidFill>
                  <a:srgbClr val="2E72AA"/>
                </a:solidFill>
                <a:latin typeface="黑体" panose="02010609060101010101" charset="-122"/>
                <a:ea typeface="黑体" panose="02010609060101010101" charset="-122"/>
              </a:rPr>
              <a:t>外文会议</a:t>
            </a:r>
            <a:endParaRPr lang="en-US" altLang="zh-CN" b="1" kern="0" dirty="0">
              <a:solidFill>
                <a:srgbClr val="2E72A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056290" y="2256368"/>
          <a:ext cx="6411163" cy="15760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94793"/>
                <a:gridCol w="2017986"/>
                <a:gridCol w="1445317"/>
                <a:gridCol w="1253067"/>
              </a:tblGrid>
              <a:tr h="39600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数据来源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b="1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数据量</a:t>
                      </a:r>
                      <a:endParaRPr lang="zh-CN" sz="1400" b="1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b="1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全文获取方式</a:t>
                      </a:r>
                      <a:endParaRPr lang="zh-CN" sz="1400" b="1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b="1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更新周期</a:t>
                      </a:r>
                      <a:endParaRPr lang="zh-CN" sz="1400" b="1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图书馆联盟、馆际互借平</a:t>
                      </a:r>
                      <a:r>
                        <a:rPr lang="zh-CN" altLang="en-US" sz="140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台、公益机构、学协会等</a:t>
                      </a:r>
                      <a:endParaRPr lang="zh-CN" altLang="zh-CN" sz="1400" kern="100" dirty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会议论文：</a:t>
                      </a:r>
                      <a:r>
                        <a:rPr 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1021</a:t>
                      </a:r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万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会议集：</a:t>
                      </a:r>
                      <a:r>
                        <a:rPr 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13.6</a:t>
                      </a:r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万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原文传递</a:t>
                      </a:r>
                      <a:endParaRPr lang="zh-CN" sz="1400" kern="100"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l"/>
                      <a:r>
                        <a:rPr lang="zh-CN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（</a:t>
                      </a:r>
                      <a:r>
                        <a:rPr lang="en-US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3</a:t>
                      </a:r>
                      <a:r>
                        <a:rPr lang="zh-CN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小时）</a:t>
                      </a:r>
                      <a:endParaRPr lang="zh-CN" sz="1400" kern="10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月度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000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学协会、出版机构等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会议论文：约</a:t>
                      </a:r>
                      <a:r>
                        <a:rPr lang="en-US" alt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zh-CN" alt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万</a:t>
                      </a:r>
                      <a:endParaRPr lang="en-US" alt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zh-CN" alt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zh-CN" alt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国内召开的国际会议</a:t>
                      </a:r>
                      <a:r>
                        <a:rPr lang="zh-CN" alt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在线阅读</a:t>
                      </a:r>
                      <a:r>
                        <a:rPr lang="en-US" alt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CN" alt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下载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月度</a:t>
                      </a:r>
                      <a:endParaRPr lang="zh-CN" alt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8" name="文本框 4"/>
          <p:cNvSpPr txBox="1"/>
          <p:nvPr/>
        </p:nvSpPr>
        <p:spPr>
          <a:xfrm>
            <a:off x="1398686" y="49601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外文文献</a:t>
            </a:r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保障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/>
          <p:cNvSpPr txBox="1"/>
          <p:nvPr/>
        </p:nvSpPr>
        <p:spPr>
          <a:xfrm>
            <a:off x="103657" y="-38421"/>
            <a:ext cx="3291476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30000"/>
              </a:lnSpc>
              <a:spcBef>
                <a:spcPts val="800"/>
              </a:spcBef>
            </a:pPr>
            <a:r>
              <a:rPr lang="zh-CN" altLang="en-US" sz="1600" b="1" kern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资源介绍</a:t>
            </a:r>
            <a:endParaRPr lang="zh-CN" altLang="en-US" sz="1600" b="1" kern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46719" y="1056024"/>
            <a:ext cx="8324748" cy="958850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平台收录了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1958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年以来的国外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行业报告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市场报告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技术报告等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117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万余篇，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侧重于军事工程技术、民用工程技术、航空和空间技术领域、能源技术及前沿技术的战略预测等内容报告。学科涵盖基础科学、工程技术、农业科学、医学科学等领域的科技报告信息资源。</a:t>
            </a:r>
            <a:endParaRPr lang="zh-CN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63926" y="4032663"/>
            <a:ext cx="3359048" cy="400050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zh-CN" sz="1400" kern="0" dirty="0">
                <a:solidFill>
                  <a:srgbClr val="1F1F1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科技报告资源收录</a:t>
            </a:r>
            <a:r>
              <a:rPr lang="zh-CN" altLang="en-US" sz="1400" kern="0" dirty="0">
                <a:solidFill>
                  <a:srgbClr val="1F1F1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情况</a:t>
            </a:r>
            <a:endParaRPr lang="zh-CN" altLang="zh-CN" sz="1400" kern="0" dirty="0">
              <a:solidFill>
                <a:srgbClr val="1F1F1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6718" y="591070"/>
            <a:ext cx="1712281" cy="432088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en-US" b="1" kern="0" dirty="0">
                <a:solidFill>
                  <a:srgbClr val="2E72AA"/>
                </a:solidFill>
                <a:latin typeface="黑体" panose="02010609060101010101" charset="-122"/>
                <a:ea typeface="黑体" panose="02010609060101010101" charset="-122"/>
              </a:rPr>
              <a:t>外文科技报告</a:t>
            </a:r>
            <a:endParaRPr lang="en-US" altLang="zh-CN" b="1" kern="0" dirty="0">
              <a:solidFill>
                <a:srgbClr val="2E72A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172949" y="2359323"/>
          <a:ext cx="6872287" cy="141718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98409"/>
                <a:gridCol w="2565400"/>
                <a:gridCol w="1608667"/>
                <a:gridCol w="1099811"/>
              </a:tblGrid>
              <a:tr h="312915">
                <a:tc>
                  <a:txBody>
                    <a:bodyPr/>
                    <a:lstStyle/>
                    <a:p>
                      <a:pPr algn="l"/>
                      <a:r>
                        <a:rPr lang="zh-CN" sz="1400" b="1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数据来源</a:t>
                      </a:r>
                      <a:endParaRPr lang="zh-CN" sz="1400" b="1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b="1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数据量</a:t>
                      </a:r>
                      <a:endParaRPr lang="zh-CN" sz="1400" b="1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b="1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全文获取方式</a:t>
                      </a:r>
                      <a:endParaRPr lang="zh-CN" sz="1400" b="1" kern="10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b="1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更新周期</a:t>
                      </a:r>
                      <a:endParaRPr lang="zh-CN" sz="1400" b="1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5400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图书馆联盟、馆际互借平台、公益机构等</a:t>
                      </a:r>
                      <a:endParaRPr lang="zh-CN" alt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114.8</a:t>
                      </a:r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万</a:t>
                      </a:r>
                      <a:r>
                        <a:rPr 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(2014</a:t>
                      </a:r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年以前的</a:t>
                      </a:r>
                      <a:r>
                        <a:rPr 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)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原文传递</a:t>
                      </a:r>
                      <a:endParaRPr lang="zh-CN" sz="1400" kern="100"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l"/>
                      <a:r>
                        <a:rPr lang="zh-CN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（</a:t>
                      </a:r>
                      <a:r>
                        <a:rPr lang="en-US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30</a:t>
                      </a:r>
                      <a:r>
                        <a:rPr lang="zh-CN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分钟）</a:t>
                      </a:r>
                      <a:endParaRPr lang="zh-CN" sz="1400" kern="10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月度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4186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开放获取平台、政府网站等</a:t>
                      </a:r>
                      <a:endParaRPr lang="zh-CN" sz="1400" kern="100" dirty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3</a:t>
                      </a:r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万多（</a:t>
                      </a:r>
                      <a:r>
                        <a:rPr 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2014</a:t>
                      </a:r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年之后的）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OA</a:t>
                      </a:r>
                      <a:r>
                        <a:rPr lang="zh-CN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链接</a:t>
                      </a:r>
                      <a:endParaRPr lang="zh-CN" sz="1400" kern="10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季度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8" name="文本框 4"/>
          <p:cNvSpPr txBox="1"/>
          <p:nvPr/>
        </p:nvSpPr>
        <p:spPr>
          <a:xfrm>
            <a:off x="1398686" y="49601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外文文献</a:t>
            </a:r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保障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03475" y="2110105"/>
            <a:ext cx="472757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kumimoji="1" lang="en-US" altLang="zh-CN" sz="5400" b="1" dirty="0">
                <a:effectLst/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1.3  </a:t>
            </a:r>
            <a:r>
              <a:rPr kumimoji="1" lang="zh-CN" altLang="en-US" sz="5400" b="1" dirty="0"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功能介绍</a:t>
            </a:r>
            <a:endParaRPr kumimoji="1" lang="zh-CN" altLang="en-US" sz="5400" b="1" dirty="0">
              <a:effectLst/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4" name="文本框 4"/>
          <p:cNvSpPr txBox="1"/>
          <p:nvPr/>
        </p:nvSpPr>
        <p:spPr>
          <a:xfrm>
            <a:off x="1398686" y="49601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外文文献</a:t>
            </a:r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保障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/>
          <p:cNvSpPr txBox="1"/>
          <p:nvPr/>
        </p:nvSpPr>
        <p:spPr>
          <a:xfrm>
            <a:off x="103657" y="-38421"/>
            <a:ext cx="3291476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30000"/>
              </a:lnSpc>
              <a:spcBef>
                <a:spcPts val="800"/>
              </a:spcBef>
            </a:pPr>
            <a:r>
              <a:rPr lang="zh-CN" altLang="en-US" sz="1600" b="1" kern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功能介绍</a:t>
            </a:r>
            <a:endParaRPr lang="zh-CN" altLang="en-US" sz="1600" b="1" kern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3977603" y="1510023"/>
            <a:ext cx="2244995" cy="1335920"/>
            <a:chOff x="5343050" y="2771741"/>
            <a:chExt cx="2244995" cy="1335920"/>
          </a:xfrm>
          <a:solidFill>
            <a:schemeClr val="accent2"/>
          </a:solidFill>
        </p:grpSpPr>
        <p:sp>
          <p:nvSpPr>
            <p:cNvPr id="76" name="直角三角形 75"/>
            <p:cNvSpPr/>
            <p:nvPr/>
          </p:nvSpPr>
          <p:spPr>
            <a:xfrm rot="1800000">
              <a:off x="5343050" y="2771741"/>
              <a:ext cx="2244995" cy="1335920"/>
            </a:xfrm>
            <a:prstGeom prst="rtTriangl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sp>
          <p:nvSpPr>
            <p:cNvPr id="77" name="矩形 7"/>
            <p:cNvSpPr>
              <a:spLocks noChangeArrowheads="1"/>
            </p:cNvSpPr>
            <p:nvPr/>
          </p:nvSpPr>
          <p:spPr bwMode="auto">
            <a:xfrm rot="1800000">
              <a:off x="5447202" y="3375022"/>
              <a:ext cx="902811" cy="3077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b="1" kern="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资源导航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3977560" y="3773868"/>
            <a:ext cx="2244995" cy="1348885"/>
            <a:chOff x="5343007" y="5035586"/>
            <a:chExt cx="2244995" cy="1348885"/>
          </a:xfrm>
          <a:solidFill>
            <a:schemeClr val="accent1"/>
          </a:solidFill>
        </p:grpSpPr>
        <p:sp>
          <p:nvSpPr>
            <p:cNvPr id="79" name="直角三角形 78"/>
            <p:cNvSpPr/>
            <p:nvPr/>
          </p:nvSpPr>
          <p:spPr>
            <a:xfrm rot="8990440">
              <a:off x="5343007" y="5048551"/>
              <a:ext cx="2244995" cy="133592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sp>
          <p:nvSpPr>
            <p:cNvPr id="80" name="矩形 7"/>
            <p:cNvSpPr>
              <a:spLocks noChangeArrowheads="1"/>
            </p:cNvSpPr>
            <p:nvPr/>
          </p:nvSpPr>
          <p:spPr bwMode="auto">
            <a:xfrm rot="19800000" flipH="1">
              <a:off x="6262613" y="5035586"/>
              <a:ext cx="902811" cy="30777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资源检索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2458047" y="2192578"/>
            <a:ext cx="1335920" cy="2244994"/>
            <a:chOff x="3823494" y="3454296"/>
            <a:chExt cx="1335920" cy="2244994"/>
          </a:xfrm>
          <a:solidFill>
            <a:schemeClr val="tx2"/>
          </a:solidFill>
        </p:grpSpPr>
        <p:sp>
          <p:nvSpPr>
            <p:cNvPr id="82" name="直角三角形 81"/>
            <p:cNvSpPr/>
            <p:nvPr/>
          </p:nvSpPr>
          <p:spPr>
            <a:xfrm rot="16200000">
              <a:off x="3368957" y="3908833"/>
              <a:ext cx="2244994" cy="133592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sp>
          <p:nvSpPr>
            <p:cNvPr id="83" name="矩形 7"/>
            <p:cNvSpPr>
              <a:spLocks noChangeArrowheads="1"/>
            </p:cNvSpPr>
            <p:nvPr/>
          </p:nvSpPr>
          <p:spPr bwMode="auto">
            <a:xfrm flipH="1">
              <a:off x="4236443" y="5036549"/>
              <a:ext cx="902811" cy="30777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全文获取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</p:grpSp>
      <p:sp>
        <p:nvSpPr>
          <p:cNvPr id="84" name="TextBox 18"/>
          <p:cNvSpPr txBox="1"/>
          <p:nvPr/>
        </p:nvSpPr>
        <p:spPr>
          <a:xfrm>
            <a:off x="5362505" y="1367416"/>
            <a:ext cx="1859564" cy="117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>
              <a:lnSpc>
                <a:spcPct val="130000"/>
              </a:lnSpc>
              <a:defRPr/>
            </a:pPr>
            <a:r>
              <a:rPr kumimoji="1" lang="zh-CN" altLang="en-US" sz="14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黑体" panose="02010609060101010101" charset="-122"/>
                <a:ea typeface="黑体" panose="02010609060101010101" charset="-122"/>
              </a:rPr>
              <a:t>期刊</a:t>
            </a:r>
            <a:endParaRPr kumimoji="1" lang="en-US" altLang="zh-CN" sz="1400" kern="0" dirty="0">
              <a:solidFill>
                <a:prstClr val="black">
                  <a:lumMod val="75000"/>
                  <a:lumOff val="25000"/>
                </a:prst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609600">
              <a:lnSpc>
                <a:spcPct val="130000"/>
              </a:lnSpc>
              <a:defRPr/>
            </a:pPr>
            <a:r>
              <a:rPr kumimoji="1" lang="zh-CN" altLang="en-US" sz="14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黑体" panose="02010609060101010101" charset="-122"/>
                <a:ea typeface="黑体" panose="02010609060101010101" charset="-122"/>
              </a:rPr>
              <a:t>学位</a:t>
            </a:r>
            <a:endParaRPr kumimoji="1" lang="en-US" altLang="zh-CN" sz="1400" kern="0" dirty="0">
              <a:solidFill>
                <a:prstClr val="black">
                  <a:lumMod val="75000"/>
                  <a:lumOff val="25000"/>
                </a:prst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609600">
              <a:lnSpc>
                <a:spcPct val="130000"/>
              </a:lnSpc>
              <a:defRPr/>
            </a:pPr>
            <a:r>
              <a:rPr kumimoji="1" lang="zh-CN" altLang="en-US" sz="14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黑体" panose="02010609060101010101" charset="-122"/>
                <a:ea typeface="黑体" panose="02010609060101010101" charset="-122"/>
              </a:rPr>
              <a:t>会议</a:t>
            </a:r>
            <a:endParaRPr kumimoji="1" lang="en-US" altLang="zh-CN" sz="1400" kern="0" dirty="0">
              <a:solidFill>
                <a:prstClr val="black">
                  <a:lumMod val="75000"/>
                  <a:lumOff val="25000"/>
                </a:prst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609600">
              <a:lnSpc>
                <a:spcPct val="130000"/>
              </a:lnSpc>
              <a:defRPr/>
            </a:pPr>
            <a:r>
              <a:rPr kumimoji="1" lang="zh-CN" altLang="en-US" sz="14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黑体" panose="02010609060101010101" charset="-122"/>
                <a:ea typeface="黑体" panose="02010609060101010101" charset="-122"/>
              </a:rPr>
              <a:t>科技报告</a:t>
            </a:r>
            <a:endParaRPr kumimoji="1" lang="en-US" altLang="zh-CN" sz="1400" kern="0" dirty="0">
              <a:solidFill>
                <a:prstClr val="black">
                  <a:lumMod val="75000"/>
                  <a:lumOff val="25000"/>
                </a:prst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5325641" y="1061862"/>
            <a:ext cx="3141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kern="0" dirty="0">
                <a:solidFill>
                  <a:schemeClr val="tx2">
                    <a:lumMod val="40000"/>
                    <a:lumOff val="6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资源导航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86" name="TextBox 18"/>
          <p:cNvSpPr txBox="1"/>
          <p:nvPr/>
        </p:nvSpPr>
        <p:spPr>
          <a:xfrm>
            <a:off x="6431593" y="3622012"/>
            <a:ext cx="1865739" cy="89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>
              <a:lnSpc>
                <a:spcPct val="130000"/>
              </a:lnSpc>
              <a:defRPr/>
            </a:pP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PQ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检索</a:t>
            </a:r>
            <a:endParaRPr lang="en-US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609600">
              <a:lnSpc>
                <a:spcPct val="130000"/>
              </a:lnSpc>
              <a:defRPr/>
            </a:pP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精确和模糊检索</a:t>
            </a:r>
            <a:endParaRPr lang="en-US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609600">
              <a:lnSpc>
                <a:spcPct val="130000"/>
              </a:lnSpc>
              <a:defRPr/>
            </a:pP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布尔逻辑检索</a:t>
            </a:r>
            <a:endParaRPr kumimoji="1" lang="en-US" altLang="zh-CN" sz="1400" kern="0" dirty="0">
              <a:solidFill>
                <a:prstClr val="black">
                  <a:lumMod val="75000"/>
                  <a:lumOff val="25000"/>
                </a:prst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6431593" y="3307713"/>
            <a:ext cx="2271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kern="0" dirty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资源检索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88" name="TextBox 18"/>
          <p:cNvSpPr txBox="1"/>
          <p:nvPr/>
        </p:nvSpPr>
        <p:spPr>
          <a:xfrm>
            <a:off x="1396996" y="2401322"/>
            <a:ext cx="1725531" cy="89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>
              <a:lnSpc>
                <a:spcPct val="130000"/>
              </a:lnSpc>
            </a:pP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原文传递</a:t>
            </a:r>
            <a:endParaRPr lang="en-US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r" defTabSz="914400">
              <a:lnSpc>
                <a:spcPct val="130000"/>
              </a:lnSpc>
            </a:pP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OA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外链</a:t>
            </a:r>
            <a:endParaRPr lang="en-US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r" defTabSz="914400">
              <a:lnSpc>
                <a:spcPct val="130000"/>
              </a:lnSpc>
            </a:pPr>
            <a:r>
              <a:rPr kumimoji="1" lang="zh-CN" altLang="en-US" sz="14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黑体" panose="02010609060101010101" charset="-122"/>
                <a:ea typeface="黑体" panose="02010609060101010101" charset="-122"/>
              </a:rPr>
              <a:t>在线阅读和下载</a:t>
            </a:r>
            <a:endParaRPr kumimoji="1" lang="en-US" altLang="zh-CN" sz="1400" kern="0" dirty="0">
              <a:solidFill>
                <a:prstClr val="black">
                  <a:lumMod val="75000"/>
                  <a:lumOff val="25000"/>
                </a:prst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-19069" y="2100875"/>
            <a:ext cx="3141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全文获取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3" name="文本框 4"/>
          <p:cNvSpPr txBox="1"/>
          <p:nvPr/>
        </p:nvSpPr>
        <p:spPr>
          <a:xfrm>
            <a:off x="1398686" y="49601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外文文献</a:t>
            </a:r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保障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/>
          <p:cNvSpPr txBox="1"/>
          <p:nvPr/>
        </p:nvSpPr>
        <p:spPr>
          <a:xfrm>
            <a:off x="103657" y="-38421"/>
            <a:ext cx="3291476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30000"/>
              </a:lnSpc>
              <a:spcBef>
                <a:spcPts val="800"/>
              </a:spcBef>
            </a:pPr>
            <a:r>
              <a:rPr lang="zh-CN" altLang="en-US" sz="1600" b="1" kern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功能介绍</a:t>
            </a:r>
            <a:endParaRPr lang="zh-CN" altLang="en-US" sz="1600" b="1" kern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715527" y="1580957"/>
            <a:ext cx="6363626" cy="363479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平台提供期刊、学位、会议、科技报告资源的多重维度的导航浏览功能。</a:t>
            </a:r>
            <a:endParaRPr lang="zh-CN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6718" y="591070"/>
            <a:ext cx="1712281" cy="432088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en-US" b="1" kern="0" dirty="0">
                <a:solidFill>
                  <a:srgbClr val="2E72AA"/>
                </a:solidFill>
                <a:latin typeface="黑体" panose="02010609060101010101" charset="-122"/>
                <a:ea typeface="黑体" panose="02010609060101010101" charset="-122"/>
              </a:rPr>
              <a:t>资源导航</a:t>
            </a:r>
            <a:endParaRPr lang="en-US" altLang="zh-CN" b="1" kern="0" dirty="0">
              <a:solidFill>
                <a:srgbClr val="2E72A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044065" y="2379135"/>
          <a:ext cx="5055274" cy="166639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26224"/>
                <a:gridCol w="3829050"/>
              </a:tblGrid>
              <a:tr h="333278">
                <a:tc>
                  <a:txBody>
                    <a:bodyPr/>
                    <a:lstStyle/>
                    <a:p>
                      <a:pPr algn="l"/>
                      <a:r>
                        <a:rPr lang="zh-CN" sz="1400" b="1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资源类型</a:t>
                      </a:r>
                      <a:endParaRPr lang="zh-CN" sz="1400" b="1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b="1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导航维度</a:t>
                      </a:r>
                      <a:endParaRPr lang="zh-CN" sz="1400" b="1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3278">
                <a:tc>
                  <a:txBody>
                    <a:bodyPr/>
                    <a:lstStyle/>
                    <a:p>
                      <a:pPr algn="l"/>
                      <a:r>
                        <a:rPr lang="zh-CN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期刊</a:t>
                      </a:r>
                      <a:endParaRPr lang="zh-CN" sz="1400" kern="10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学科分类、出版来源、语种、核心（近期增加）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3278"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学位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学校</a:t>
                      </a:r>
                      <a:endParaRPr lang="zh-CN" sz="1400" kern="10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3278">
                <a:tc>
                  <a:txBody>
                    <a:bodyPr/>
                    <a:lstStyle/>
                    <a:p>
                      <a:pPr algn="l"/>
                      <a:r>
                        <a:rPr lang="zh-CN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会议</a:t>
                      </a:r>
                      <a:endParaRPr lang="zh-CN" sz="1400" kern="10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召开年份、举办地</a:t>
                      </a:r>
                      <a:endParaRPr lang="zh-CN" sz="1400" kern="10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3278"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科技报告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科技报告来源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6" name="文本框 4"/>
          <p:cNvSpPr txBox="1"/>
          <p:nvPr/>
        </p:nvSpPr>
        <p:spPr>
          <a:xfrm>
            <a:off x="1398686" y="49601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外文文献</a:t>
            </a:r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保障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/>
          <p:cNvSpPr txBox="1"/>
          <p:nvPr/>
        </p:nvSpPr>
        <p:spPr>
          <a:xfrm>
            <a:off x="103657" y="-38421"/>
            <a:ext cx="3291476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30000"/>
              </a:lnSpc>
              <a:spcBef>
                <a:spcPts val="800"/>
              </a:spcBef>
            </a:pPr>
            <a:r>
              <a:rPr lang="zh-CN" altLang="en-US" sz="1600" b="1" kern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功能介绍</a:t>
            </a:r>
            <a:endParaRPr lang="zh-CN" altLang="en-US" sz="1600" b="1" kern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3" name="文本框 4"/>
          <p:cNvSpPr txBox="1"/>
          <p:nvPr/>
        </p:nvSpPr>
        <p:spPr>
          <a:xfrm>
            <a:off x="1398686" y="49601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外文文献</a:t>
            </a:r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保障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95" y="330200"/>
            <a:ext cx="8121015" cy="46958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55" y="330200"/>
            <a:ext cx="8561705" cy="50374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595" y="330200"/>
            <a:ext cx="8508365" cy="51079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595" y="328295"/>
            <a:ext cx="8501380" cy="5192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/>
          <p:cNvSpPr txBox="1"/>
          <p:nvPr/>
        </p:nvSpPr>
        <p:spPr>
          <a:xfrm>
            <a:off x="103657" y="-38421"/>
            <a:ext cx="3291476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30000"/>
              </a:lnSpc>
              <a:spcBef>
                <a:spcPts val="800"/>
              </a:spcBef>
            </a:pPr>
            <a:r>
              <a:rPr lang="zh-CN" altLang="en-US" sz="1600" b="1" kern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功能介绍</a:t>
            </a:r>
            <a:endParaRPr lang="zh-CN" altLang="en-US" sz="1600" b="1" kern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217192" y="1072959"/>
            <a:ext cx="6843080" cy="679450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平台支持期刊、学位、会议、科技报告的统一检索和分类检索。</a:t>
            </a:r>
            <a:endParaRPr lang="en-US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>
              <a:lnSpc>
                <a:spcPct val="130000"/>
              </a:lnSpc>
            </a:pP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目前提供基本检索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和高级检索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功能，包括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PQ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检索、精确和模糊检索、布尔逻辑检索。</a:t>
            </a:r>
            <a:endParaRPr lang="en-US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6718" y="591070"/>
            <a:ext cx="1712281" cy="432088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en-US" b="1" kern="0" dirty="0">
                <a:solidFill>
                  <a:srgbClr val="2E72AA"/>
                </a:solidFill>
                <a:latin typeface="黑体" panose="02010609060101010101" charset="-122"/>
                <a:ea typeface="黑体" panose="02010609060101010101" charset="-122"/>
              </a:rPr>
              <a:t>资源检索</a:t>
            </a:r>
            <a:endParaRPr lang="en-US" altLang="zh-CN" b="1" kern="0" dirty="0">
              <a:solidFill>
                <a:srgbClr val="2E72A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075" y="1766570"/>
            <a:ext cx="7181850" cy="33724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6" name="文本框 4"/>
          <p:cNvSpPr txBox="1"/>
          <p:nvPr/>
        </p:nvSpPr>
        <p:spPr>
          <a:xfrm>
            <a:off x="1398686" y="49601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外文文献</a:t>
            </a:r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保障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6" name="文本框 4"/>
          <p:cNvSpPr txBox="1"/>
          <p:nvPr/>
        </p:nvSpPr>
        <p:spPr>
          <a:xfrm>
            <a:off x="1537751" y="54681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主界面</a:t>
            </a:r>
            <a:endParaRPr lang="zh-CN" altLang="en-US" sz="1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7470" y="337820"/>
            <a:ext cx="5016500" cy="1229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20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资源导航及检索</a:t>
            </a:r>
            <a:r>
              <a:rPr lang="zh-CN" altLang="en-US" b="1" smtClean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</a:rPr>
              <a:t>：</a:t>
            </a:r>
            <a:endParaRPr lang="en-US" altLang="zh-CN" b="1" smtClean="0">
              <a:latin typeface="微软雅黑" panose="020B0503020204020204" charset="-122"/>
              <a:ea typeface="微软雅黑" panose="020B0503020204020204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en-US" altLang="zh-CN" b="1" smtClean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</a:rPr>
              <a:t>   </a:t>
            </a:r>
            <a:r>
              <a:rPr lang="zh-CN" altLang="en-US" sz="160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检</a:t>
            </a:r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索</a:t>
            </a:r>
            <a:r>
              <a:rPr lang="zh-CN" altLang="en-US" sz="160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：一框式检索  高级检索  专业检索</a:t>
            </a:r>
            <a:endParaRPr lang="en-US" altLang="zh-CN" sz="160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en-US" altLang="zh-CN" sz="160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资源导航：期刊  学位  会议 标准</a:t>
            </a:r>
            <a:r>
              <a:rPr lang="en-US" altLang="zh-CN" sz="160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 专利等</a:t>
            </a:r>
            <a:r>
              <a:rPr lang="en-US" altLang="zh-CN" sz="160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</a:t>
            </a:r>
            <a:endParaRPr lang="en-US" altLang="zh-CN" sz="1600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270" y="1556385"/>
            <a:ext cx="7035165" cy="3587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/>
          <p:cNvSpPr txBox="1"/>
          <p:nvPr/>
        </p:nvSpPr>
        <p:spPr>
          <a:xfrm>
            <a:off x="103657" y="-38421"/>
            <a:ext cx="3291476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30000"/>
              </a:lnSpc>
              <a:spcBef>
                <a:spcPts val="800"/>
              </a:spcBef>
            </a:pPr>
            <a:r>
              <a:rPr lang="zh-CN" altLang="en-US" sz="1600" b="1" kern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功能介绍</a:t>
            </a:r>
            <a:endParaRPr lang="zh-CN" altLang="en-US" sz="1600" b="1" kern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217192" y="1216894"/>
            <a:ext cx="6843080" cy="1483786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PQ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检索的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检索式如：</a:t>
            </a:r>
            <a:endParaRPr lang="en-US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>
              <a:lnSpc>
                <a:spcPct val="130000"/>
              </a:lnSpc>
            </a:pP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  题名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:cad</a:t>
            </a:r>
            <a:endParaRPr lang="en-US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>
              <a:lnSpc>
                <a:spcPct val="130000"/>
              </a:lnSpc>
            </a:pP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  题名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=cad</a:t>
            </a:r>
            <a:endParaRPr lang="en-US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>
              <a:lnSpc>
                <a:spcPct val="130000"/>
              </a:lnSpc>
            </a:pPr>
            <a:endParaRPr lang="en-US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>
              <a:lnSpc>
                <a:spcPct val="130000"/>
              </a:lnSpc>
            </a:pP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检索字段如下所示：</a:t>
            </a:r>
            <a:endParaRPr lang="zh-CN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6718" y="591070"/>
            <a:ext cx="1712281" cy="432088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en-US" b="1" kern="0" dirty="0">
                <a:solidFill>
                  <a:srgbClr val="2E72AA"/>
                </a:solidFill>
                <a:latin typeface="黑体" panose="02010609060101010101" charset="-122"/>
                <a:ea typeface="黑体" panose="02010609060101010101" charset="-122"/>
              </a:rPr>
              <a:t>资源检索</a:t>
            </a:r>
            <a:endParaRPr lang="en-US" altLang="zh-CN" b="1" kern="0" dirty="0">
              <a:solidFill>
                <a:srgbClr val="2E72A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274762" y="2808383"/>
          <a:ext cx="6594475" cy="1728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61991"/>
                <a:gridCol w="5132484"/>
              </a:tblGrid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zh-CN" sz="1400" b="1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资源类型</a:t>
                      </a:r>
                      <a:endParaRPr lang="zh-CN" sz="1400" b="1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b="1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导航维度</a:t>
                      </a:r>
                      <a:endParaRPr lang="zh-CN" sz="1400" b="1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全部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题名、作者、作者单位、关键词、摘要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期刊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题名、作者、作者单位、关键词、摘要、刊名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学位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题名、作者、学位授予单位、导师、书号（</a:t>
                      </a:r>
                      <a:r>
                        <a:rPr lang="en-US" alt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ISBN</a:t>
                      </a:r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）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zh-CN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会议</a:t>
                      </a:r>
                      <a:endParaRPr lang="zh-CN" sz="1400" kern="10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题名、作者、作者单位、关键词、摘要、会议名称、会议地点</a:t>
                      </a:r>
                      <a:endParaRPr lang="zh-CN" sz="1400" kern="10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科技报告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题名、作者、作者单位、关键词、摘要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6" name="文本框 4"/>
          <p:cNvSpPr txBox="1"/>
          <p:nvPr/>
        </p:nvSpPr>
        <p:spPr>
          <a:xfrm>
            <a:off x="1398686" y="49601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外文文献</a:t>
            </a:r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保障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/>
          <p:cNvSpPr txBox="1"/>
          <p:nvPr/>
        </p:nvSpPr>
        <p:spPr>
          <a:xfrm>
            <a:off x="103657" y="-38421"/>
            <a:ext cx="3291476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30000"/>
              </a:lnSpc>
              <a:spcBef>
                <a:spcPts val="800"/>
              </a:spcBef>
            </a:pPr>
            <a:r>
              <a:rPr lang="zh-CN" altLang="en-US" sz="1600" b="1" kern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功能介绍</a:t>
            </a:r>
            <a:endParaRPr lang="zh-CN" altLang="en-US" sz="1600" b="1" kern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6718" y="591070"/>
            <a:ext cx="1712281" cy="432088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en-US" b="1" kern="0" dirty="0">
                <a:solidFill>
                  <a:srgbClr val="2E72AA"/>
                </a:solidFill>
                <a:latin typeface="黑体" panose="02010609060101010101" charset="-122"/>
                <a:ea typeface="黑体" panose="02010609060101010101" charset="-122"/>
              </a:rPr>
              <a:t>资源检索</a:t>
            </a:r>
            <a:endParaRPr lang="en-US" altLang="zh-CN" b="1" kern="0" dirty="0">
              <a:solidFill>
                <a:srgbClr val="2E72A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067" y="1629149"/>
            <a:ext cx="7586133" cy="351435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166388" y="1144414"/>
            <a:ext cx="6843080" cy="363479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精确检索和模糊检索：“”代表精确检索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en-US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3" name="文本框 4"/>
          <p:cNvSpPr txBox="1"/>
          <p:nvPr/>
        </p:nvSpPr>
        <p:spPr>
          <a:xfrm>
            <a:off x="1398686" y="49601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外文文献</a:t>
            </a:r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保障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/>
          <p:cNvSpPr txBox="1"/>
          <p:nvPr/>
        </p:nvSpPr>
        <p:spPr>
          <a:xfrm>
            <a:off x="103657" y="-38421"/>
            <a:ext cx="3291476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30000"/>
              </a:lnSpc>
              <a:spcBef>
                <a:spcPts val="800"/>
              </a:spcBef>
            </a:pPr>
            <a:r>
              <a:rPr lang="zh-CN" altLang="en-US" sz="1600" b="1" kern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功能介绍</a:t>
            </a:r>
            <a:endParaRPr lang="zh-CN" altLang="en-US" sz="1600" b="1" kern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6718" y="591070"/>
            <a:ext cx="1712281" cy="432088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en-US" b="1" kern="0" dirty="0">
                <a:solidFill>
                  <a:srgbClr val="2E72AA"/>
                </a:solidFill>
                <a:latin typeface="黑体" panose="02010609060101010101" charset="-122"/>
                <a:ea typeface="黑体" panose="02010609060101010101" charset="-122"/>
              </a:rPr>
              <a:t>资源检索</a:t>
            </a:r>
            <a:endParaRPr lang="en-US" altLang="zh-CN" b="1" kern="0" dirty="0">
              <a:solidFill>
                <a:srgbClr val="2E72A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44654" y="1068214"/>
            <a:ext cx="7359545" cy="363479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布尔逻辑检索：（）、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NOT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AND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和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OR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，标识布尔运算符，优先级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为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（）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&gt; NOT &gt; AND &gt; OR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067" y="1538373"/>
            <a:ext cx="7586133" cy="36051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3" name="文本框 4"/>
          <p:cNvSpPr txBox="1"/>
          <p:nvPr/>
        </p:nvSpPr>
        <p:spPr>
          <a:xfrm>
            <a:off x="1398686" y="49601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外文文献</a:t>
            </a:r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保障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/>
          <p:cNvSpPr txBox="1"/>
          <p:nvPr/>
        </p:nvSpPr>
        <p:spPr>
          <a:xfrm>
            <a:off x="103657" y="-38421"/>
            <a:ext cx="3291476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30000"/>
              </a:lnSpc>
              <a:spcBef>
                <a:spcPts val="800"/>
              </a:spcBef>
            </a:pPr>
            <a:r>
              <a:rPr lang="zh-CN" altLang="en-US" sz="1600" b="1" kern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功能介绍</a:t>
            </a:r>
            <a:endParaRPr lang="zh-CN" altLang="en-US" sz="1600" b="1" kern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87396" y="1122522"/>
            <a:ext cx="6824137" cy="1518285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外文文献保障产品主要提供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种全文获取方式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：</a:t>
            </a:r>
            <a:endParaRPr lang="en-US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>
              <a:lnSpc>
                <a:spcPct val="130000"/>
              </a:lnSpc>
            </a:pPr>
            <a:endParaRPr lang="en-US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>
              <a:lnSpc>
                <a:spcPct val="130000"/>
              </a:lnSpc>
            </a:pP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原文传递方式，需要填写邮箱和手机号获取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en-US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>
              <a:lnSpc>
                <a:spcPct val="130000"/>
              </a:lnSpc>
            </a:pP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OA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外链方式，</a:t>
            </a:r>
            <a:r>
              <a:rPr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平台会通过链接OA平台协助获取全文</a:t>
            </a:r>
            <a:r>
              <a:rPr lang="zh-CN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en-US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>
              <a:lnSpc>
                <a:spcPct val="130000"/>
              </a:lnSpc>
            </a:pP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sz="1400" kern="0" dirty="0">
                <a:solidFill>
                  <a:srgbClr val="1F1F1F"/>
                </a:solidFill>
                <a:latin typeface="黑体" panose="02010609060101010101" charset="-122"/>
                <a:ea typeface="黑体" panose="02010609060101010101" charset="-122"/>
              </a:rPr>
              <a:t>）在线阅读和下载方式，可直接在平台阅读或下载。</a:t>
            </a:r>
            <a:endParaRPr lang="zh-CN" altLang="zh-CN" sz="1400" kern="0" dirty="0">
              <a:solidFill>
                <a:srgbClr val="1F1F1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6718" y="591070"/>
            <a:ext cx="1712281" cy="432088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en-US" b="1" kern="0" dirty="0">
                <a:solidFill>
                  <a:srgbClr val="2E72AA"/>
                </a:solidFill>
                <a:latin typeface="黑体" panose="02010609060101010101" charset="-122"/>
                <a:ea typeface="黑体" panose="02010609060101010101" charset="-122"/>
              </a:rPr>
              <a:t>全文获取功能</a:t>
            </a:r>
            <a:endParaRPr lang="en-US" altLang="zh-CN" b="1" kern="0" dirty="0">
              <a:solidFill>
                <a:srgbClr val="2E72A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35355" y="2740660"/>
          <a:ext cx="7776845" cy="17722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55675"/>
                <a:gridCol w="3644900"/>
                <a:gridCol w="3176270"/>
              </a:tblGrid>
              <a:tr h="349885">
                <a:tc>
                  <a:txBody>
                    <a:bodyPr/>
                    <a:lstStyle/>
                    <a:p>
                      <a:pPr algn="l"/>
                      <a:r>
                        <a:rPr lang="zh-CN" sz="1400" b="1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资源类型</a:t>
                      </a:r>
                      <a:endParaRPr lang="zh-CN" sz="1400" b="1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b="1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全文获取方式</a:t>
                      </a:r>
                      <a:endParaRPr lang="zh-CN" sz="1400" b="1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b="1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原文传递时效</a:t>
                      </a:r>
                      <a:r>
                        <a:rPr lang="en-US" sz="1400" b="1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-</a:t>
                      </a:r>
                      <a:r>
                        <a:rPr lang="zh-CN" sz="1400" b="1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官方说明（测试时间）</a:t>
                      </a:r>
                      <a:endParaRPr lang="zh-CN" sz="1400" b="1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3380"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期刊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原文传递</a:t>
                      </a:r>
                      <a:r>
                        <a:rPr lang="en-US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+</a:t>
                      </a:r>
                      <a:r>
                        <a:rPr lang="zh-CN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免费全文</a:t>
                      </a:r>
                      <a:r>
                        <a:rPr lang="en-US" altLang="zh-CN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+</a:t>
                      </a:r>
                      <a:r>
                        <a:rPr lang="zh-CN" alt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在线阅读</a:t>
                      </a:r>
                      <a:r>
                        <a:rPr lang="en-US" alt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/</a:t>
                      </a:r>
                      <a:r>
                        <a:rPr lang="zh-CN" alt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下载</a:t>
                      </a:r>
                      <a:r>
                        <a:rPr lang="en-US" alt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(</a:t>
                      </a:r>
                      <a:r>
                        <a:rPr lang="zh-CN" alt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新增</a:t>
                      </a:r>
                      <a:r>
                        <a:rPr lang="en-US" alt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)</a:t>
                      </a:r>
                      <a:endParaRPr lang="en-US" alt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2</a:t>
                      </a:r>
                      <a:r>
                        <a:rPr lang="zh-CN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个工作日（</a:t>
                      </a:r>
                      <a:r>
                        <a:rPr lang="en-US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3</a:t>
                      </a:r>
                      <a:r>
                        <a:rPr lang="zh-CN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小时左右）</a:t>
                      </a:r>
                      <a:endParaRPr lang="zh-CN" sz="1400" kern="10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49885">
                <a:tc>
                  <a:txBody>
                    <a:bodyPr/>
                    <a:lstStyle/>
                    <a:p>
                      <a:pPr algn="l"/>
                      <a:r>
                        <a:rPr lang="zh-CN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学位</a:t>
                      </a:r>
                      <a:endParaRPr lang="zh-CN" sz="1400" kern="10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原文传递</a:t>
                      </a:r>
                      <a:r>
                        <a:rPr 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+</a:t>
                      </a:r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免费全文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2</a:t>
                      </a:r>
                      <a:r>
                        <a:rPr lang="zh-CN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个工作日（</a:t>
                      </a:r>
                      <a:r>
                        <a:rPr lang="en-US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30</a:t>
                      </a:r>
                      <a:r>
                        <a:rPr lang="zh-CN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分钟）</a:t>
                      </a:r>
                      <a:endParaRPr lang="zh-CN" sz="1400" kern="10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49250">
                <a:tc>
                  <a:txBody>
                    <a:bodyPr/>
                    <a:lstStyle/>
                    <a:p>
                      <a:pPr algn="l"/>
                      <a:r>
                        <a:rPr lang="zh-CN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会议</a:t>
                      </a:r>
                      <a:endParaRPr lang="zh-CN" sz="1400" kern="10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原文传递</a:t>
                      </a:r>
                      <a:r>
                        <a:rPr lang="en-US" alt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+</a:t>
                      </a:r>
                      <a:r>
                        <a:rPr lang="zh-CN" alt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在线阅读</a:t>
                      </a:r>
                      <a:r>
                        <a:rPr lang="en-US" alt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/</a:t>
                      </a:r>
                      <a:r>
                        <a:rPr lang="zh-CN" alt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下载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2</a:t>
                      </a:r>
                      <a:r>
                        <a:rPr lang="zh-CN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个工作日（</a:t>
                      </a:r>
                      <a:r>
                        <a:rPr lang="en-US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3</a:t>
                      </a:r>
                      <a:r>
                        <a:rPr lang="zh-CN" sz="140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小时左右）</a:t>
                      </a:r>
                      <a:endParaRPr lang="zh-CN" sz="1400" kern="10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49885"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科技报告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原文传递</a:t>
                      </a:r>
                      <a:r>
                        <a:rPr 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+</a:t>
                      </a:r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免费全文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2</a:t>
                      </a:r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个工作日（</a:t>
                      </a:r>
                      <a:r>
                        <a:rPr lang="en-US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30</a:t>
                      </a:r>
                      <a:r>
                        <a:rPr lang="zh-CN" sz="140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分钟左右）</a:t>
                      </a:r>
                      <a:endParaRPr lang="zh-CN" sz="140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6" name="文本框 4"/>
          <p:cNvSpPr txBox="1"/>
          <p:nvPr/>
        </p:nvSpPr>
        <p:spPr>
          <a:xfrm>
            <a:off x="1398686" y="49601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外文文献</a:t>
            </a:r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保障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1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320" y="582817"/>
            <a:ext cx="1041400" cy="317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320" y="582817"/>
            <a:ext cx="1041400" cy="317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513087"/>
            <a:ext cx="2730500" cy="660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305" y="1513087"/>
            <a:ext cx="2832100" cy="660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3620" y="455799"/>
            <a:ext cx="14097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45346" y="45156"/>
            <a:ext cx="11607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+mn-ea"/>
              </a:rPr>
              <a:t>数据库导航入口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11836" y="1597001"/>
            <a:ext cx="463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+mn-ea"/>
              </a:rPr>
              <a:t>         </a:t>
            </a:r>
            <a:endParaRPr lang="zh-CN" altLang="en-US" dirty="0">
              <a:latin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0200"/>
            <a:ext cx="9020175" cy="4615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85046" y="51506"/>
            <a:ext cx="7416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资源类型</a:t>
            </a:r>
            <a:endParaRPr lang="zh-CN" altLang="en-US" sz="1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11836" y="1597001"/>
            <a:ext cx="463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815" y="345440"/>
            <a:ext cx="7214870" cy="4798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SLIDE_MODEL_TYPE" val="cover"/>
</p:tagLst>
</file>

<file path=ppt/tags/tag2.xml><?xml version="1.0" encoding="utf-8"?>
<p:tagLst xmlns:p="http://schemas.openxmlformats.org/presentationml/2006/main">
  <p:tag name="KSO_WM_UNIT_TABLE_BEAUTIFY" val="smartTable{3fee310f-1025-47ca-91df-2427e1f9a96c}"/>
  <p:tag name="TABLE_ENDDRAG_ORIGIN_RECT" val="601*176"/>
  <p:tag name="TABLE_ENDDRAG_RECT" val="59*167*601*176"/>
</p:tagLst>
</file>

<file path=ppt/tags/tag3.xml><?xml version="1.0" encoding="utf-8"?>
<p:tagLst xmlns:p="http://schemas.openxmlformats.org/presentationml/2006/main">
  <p:tag name="KSO_WM_UNIT_TABLE_BEAUTIFY" val="smartTable{2331434a-e45a-4152-ad97-7a3dc565b4c6}"/>
</p:tagLst>
</file>

<file path=ppt/tags/tag4.xml><?xml version="1.0" encoding="utf-8"?>
<p:tagLst xmlns:p="http://schemas.openxmlformats.org/presentationml/2006/main">
  <p:tag name="KSO_WM_UNIT_TABLE_BEAUTIFY" val="smartTable{6fd494c8-c8dd-4a13-973c-f248c31b7116}"/>
</p:tagLst>
</file>

<file path=ppt/tags/tag5.xml><?xml version="1.0" encoding="utf-8"?>
<p:tagLst xmlns:p="http://schemas.openxmlformats.org/presentationml/2006/main">
  <p:tag name="KSO_WM_UNIT_TABLE_BEAUTIFY" val="smartTable{5c08d1a3-3965-4ea4-9a6b-a9afd8cbf6f7}"/>
</p:tagLst>
</file>

<file path=ppt/tags/tag6.xml><?xml version="1.0" encoding="utf-8"?>
<p:tagLst xmlns:p="http://schemas.openxmlformats.org/presentationml/2006/main">
  <p:tag name="KSO_WM_UNIT_TABLE_BEAUTIFY" val="smartTable{d4d91ef1-f3e7-4164-8873-95a8e67c4b89}"/>
</p:tagLst>
</file>

<file path=ppt/tags/tag7.xml><?xml version="1.0" encoding="utf-8"?>
<p:tagLst xmlns:p="http://schemas.openxmlformats.org/presentationml/2006/main">
  <p:tag name="KSO_WM_UNIT_TABLE_BEAUTIFY" val="smartTable{a506c2a0-d3e5-4a49-87b7-da10302cb4ba}"/>
</p:tagLst>
</file>

<file path=ppt/tags/tag8.xml><?xml version="1.0" encoding="utf-8"?>
<p:tagLst xmlns:p="http://schemas.openxmlformats.org/presentationml/2006/main">
  <p:tag name="KSO_WM_UNIT_TABLE_BEAUTIFY" val="smartTable{86ad01e2-0782-414d-88c0-ac70d5216f2e}"/>
</p:tagLst>
</file>

<file path=ppt/tags/tag9.xml><?xml version="1.0" encoding="utf-8"?>
<p:tagLst xmlns:p="http://schemas.openxmlformats.org/presentationml/2006/main">
  <p:tag name="KSO_WM_UNIT_TABLE_BEAUTIFY" val="smartTable{2828dfcc-bca9-4095-a79f-3902b13edb78}"/>
  <p:tag name="TABLE_ENDDRAG_ORIGIN_RECT" val="559*147"/>
  <p:tag name="TABLE_ENDDRAG_RECT" val="73*215*559*147"/>
</p:tagLst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常用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6624</Words>
  <Application>WPS 演示</Application>
  <PresentationFormat>全屏显示(16:9)</PresentationFormat>
  <Paragraphs>905</Paragraphs>
  <Slides>74</Slides>
  <Notes>51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74</vt:i4>
      </vt:variant>
    </vt:vector>
  </HeadingPairs>
  <TitlesOfParts>
    <vt:vector size="89" baseType="lpstr">
      <vt:lpstr>Arial</vt:lpstr>
      <vt:lpstr>宋体</vt:lpstr>
      <vt:lpstr>Wingdings</vt:lpstr>
      <vt:lpstr>Arial</vt:lpstr>
      <vt:lpstr>雅黑</vt:lpstr>
      <vt:lpstr>黑体</vt:lpstr>
      <vt:lpstr>微软雅黑</vt:lpstr>
      <vt:lpstr>楷体</vt:lpstr>
      <vt:lpstr>Arial Unicode MS</vt:lpstr>
      <vt:lpstr>Calibri</vt:lpstr>
      <vt:lpstr>UKIJ Qolyazma</vt:lpstr>
      <vt:lpstr>Segoe Print</vt:lpstr>
      <vt:lpstr>Times New Roman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xr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xr xr</dc:creator>
  <cp:lastModifiedBy>帅宝</cp:lastModifiedBy>
  <cp:revision>785</cp:revision>
  <dcterms:created xsi:type="dcterms:W3CDTF">2020-02-29T00:55:00Z</dcterms:created>
  <dcterms:modified xsi:type="dcterms:W3CDTF">2021-11-03T12:05:32Z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EBFD6DAD416345738312339862FD354A</vt:lpwstr>
  </property>
</Properties>
</file>