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77" r:id="rId5"/>
    <p:sldId id="278" r:id="rId6"/>
    <p:sldId id="320" r:id="rId7"/>
    <p:sldId id="280" r:id="rId8"/>
    <p:sldId id="281" r:id="rId9"/>
    <p:sldId id="283" r:id="rId10"/>
    <p:sldId id="274" r:id="rId11"/>
    <p:sldId id="285" r:id="rId12"/>
    <p:sldId id="286" r:id="rId13"/>
    <p:sldId id="290" r:id="rId14"/>
    <p:sldId id="288" r:id="rId15"/>
    <p:sldId id="328" r:id="rId16"/>
    <p:sldId id="289" r:id="rId17"/>
    <p:sldId id="292" r:id="rId18"/>
    <p:sldId id="293" r:id="rId19"/>
    <p:sldId id="294" r:id="rId20"/>
    <p:sldId id="295" r:id="rId21"/>
    <p:sldId id="296" r:id="rId22"/>
    <p:sldId id="299" r:id="rId23"/>
    <p:sldId id="329" r:id="rId24"/>
    <p:sldId id="312" r:id="rId25"/>
    <p:sldId id="323" r:id="rId26"/>
    <p:sldId id="324" r:id="rId27"/>
    <p:sldId id="325" r:id="rId28"/>
    <p:sldId id="326" r:id="rId29"/>
    <p:sldId id="327" r:id="rId30"/>
    <p:sldId id="301" r:id="rId31"/>
    <p:sldId id="304" r:id="rId32"/>
    <p:sldId id="302" r:id="rId33"/>
    <p:sldId id="330" r:id="rId34"/>
    <p:sldId id="313" r:id="rId35"/>
    <p:sldId id="314" r:id="rId36"/>
    <p:sldId id="315" r:id="rId37"/>
    <p:sldId id="331" r:id="rId38"/>
    <p:sldId id="332" r:id="rId39"/>
    <p:sldId id="317" r:id="rId40"/>
    <p:sldId id="318" r:id="rId41"/>
    <p:sldId id="307" r:id="rId42"/>
    <p:sldId id="309" r:id="rId43"/>
    <p:sldId id="310" r:id="rId44"/>
    <p:sldId id="264"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guide id="3" orient="horz" pos="3135" userDrawn="1">
          <p15:clr>
            <a:srgbClr val="A4A3A4"/>
          </p15:clr>
        </p15:guide>
        <p15:guide id="4" orient="horz" pos="1094" userDrawn="1">
          <p15:clr>
            <a:srgbClr val="A4A3A4"/>
          </p15:clr>
        </p15:guide>
        <p15:guide id="5" orient="horz" pos="2727" userDrawn="1">
          <p15:clr>
            <a:srgbClr val="A4A3A4"/>
          </p15:clr>
        </p15:guide>
        <p15:guide id="6" orient="horz" pos="1706" userDrawn="1">
          <p15:clr>
            <a:srgbClr val="A4A3A4"/>
          </p15:clr>
        </p15:guide>
        <p15:guide id="7" orient="horz" pos="368" userDrawn="1">
          <p15:clr>
            <a:srgbClr val="A4A3A4"/>
          </p15:clr>
        </p15:guide>
        <p15:guide id="8" orient="horz" pos="3906" userDrawn="1">
          <p15:clr>
            <a:srgbClr val="A4A3A4"/>
          </p15:clr>
        </p15:guide>
        <p15:guide id="9" pos="370" userDrawn="1">
          <p15:clr>
            <a:srgbClr val="A4A3A4"/>
          </p15:clr>
        </p15:guide>
        <p15:guide id="10" pos="7310" userDrawn="1">
          <p15:clr>
            <a:srgbClr val="A4A3A4"/>
          </p15:clr>
        </p15:guide>
        <p15:guide id="11" orient="horz" pos="2908" userDrawn="1">
          <p15:clr>
            <a:srgbClr val="A4A3A4"/>
          </p15:clr>
        </p15:guide>
        <p15:guide id="12" orient="horz" pos="2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DB5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51" autoAdjust="0"/>
  </p:normalViewPr>
  <p:slideViewPr>
    <p:cSldViewPr snapToGrid="0" showGuides="1">
      <p:cViewPr varScale="1">
        <p:scale>
          <a:sx n="70" d="100"/>
          <a:sy n="70" d="100"/>
        </p:scale>
        <p:origin x="92" y="508"/>
      </p:cViewPr>
      <p:guideLst>
        <p:guide orient="horz" pos="2183"/>
        <p:guide pos="3863"/>
        <p:guide orient="horz" pos="3135"/>
        <p:guide orient="horz" pos="1094"/>
        <p:guide orient="horz" pos="2727"/>
        <p:guide orient="horz" pos="1706"/>
        <p:guide orient="horz" pos="368"/>
        <p:guide orient="horz" pos="3906"/>
        <p:guide pos="370"/>
        <p:guide pos="7310"/>
        <p:guide orient="horz" pos="2908"/>
        <p:guide orient="horz" pos="22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FAD76-9FFC-49A3-9917-ECFF2D5472E3}" type="doc">
      <dgm:prSet loTypeId="urn:microsoft.com/office/officeart/2005/8/layout/hierarchy2" loCatId="hierarchy" qsTypeId="urn:microsoft.com/office/officeart/2005/8/quickstyle/simple1" qsCatId="simple" csTypeId="urn:microsoft.com/office/officeart/2005/8/colors/accent6_2" csCatId="accent6" phldr="1"/>
      <dgm:spPr/>
      <dgm:t>
        <a:bodyPr/>
        <a:lstStyle/>
        <a:p>
          <a:endParaRPr lang="zh-CN" altLang="en-US"/>
        </a:p>
      </dgm:t>
    </dgm:pt>
    <dgm:pt modelId="{0E98B50E-4A81-46D5-83AD-2B7176F86BC2}">
      <dgm:prSet phldrT="[文本]"/>
      <dgm:spPr>
        <a:solidFill>
          <a:schemeClr val="bg2">
            <a:lumMod val="75000"/>
          </a:schemeClr>
        </a:solidFill>
      </dgm:spPr>
      <dgm:t>
        <a:bodyPr/>
        <a:lstStyle/>
        <a:p>
          <a:r>
            <a:rPr lang="zh-CN" altLang="en-US" dirty="0">
              <a:solidFill>
                <a:schemeClr val="tx1"/>
              </a:solidFill>
            </a:rPr>
            <a:t>外文数据库</a:t>
          </a:r>
        </a:p>
      </dgm:t>
    </dgm:pt>
    <dgm:pt modelId="{986FA1B2-80F3-4CB9-9B08-B21C42C51E06}" type="parTrans" cxnId="{C1915B6E-93B9-418C-BFCE-170509CC02BD}">
      <dgm:prSet/>
      <dgm:spPr/>
      <dgm:t>
        <a:bodyPr/>
        <a:lstStyle/>
        <a:p>
          <a:endParaRPr lang="zh-CN" altLang="en-US">
            <a:solidFill>
              <a:schemeClr val="tx1"/>
            </a:solidFill>
          </a:endParaRPr>
        </a:p>
      </dgm:t>
    </dgm:pt>
    <dgm:pt modelId="{A5D2658D-5F05-45CA-AF63-58923C3B57C1}" type="sibTrans" cxnId="{C1915B6E-93B9-418C-BFCE-170509CC02BD}">
      <dgm:prSet/>
      <dgm:spPr/>
      <dgm:t>
        <a:bodyPr/>
        <a:lstStyle/>
        <a:p>
          <a:endParaRPr lang="zh-CN" altLang="en-US">
            <a:solidFill>
              <a:schemeClr val="tx1"/>
            </a:solidFill>
          </a:endParaRPr>
        </a:p>
      </dgm:t>
    </dgm:pt>
    <dgm:pt modelId="{AF4506A9-5C9B-49A3-BE9E-D9E3D5358408}">
      <dgm:prSet phldrT="[文本]"/>
      <dgm:spPr>
        <a:solidFill>
          <a:schemeClr val="bg2">
            <a:lumMod val="75000"/>
          </a:schemeClr>
        </a:solidFill>
      </dgm:spPr>
      <dgm:t>
        <a:bodyPr/>
        <a:lstStyle/>
        <a:p>
          <a:r>
            <a:rPr lang="zh-CN" altLang="en-US" dirty="0">
              <a:solidFill>
                <a:schemeClr val="tx1"/>
              </a:solidFill>
              <a:latin typeface="宋体" charset="-122"/>
            </a:rPr>
            <a:t>国际音乐期刊索引与全文数据库</a:t>
          </a:r>
          <a:endParaRPr lang="zh-CN" altLang="en-US" dirty="0">
            <a:solidFill>
              <a:schemeClr val="tx1"/>
            </a:solidFill>
          </a:endParaRPr>
        </a:p>
      </dgm:t>
    </dgm:pt>
    <dgm:pt modelId="{816362C7-64BE-410F-8DE6-3F1322872D5D}" type="parTrans" cxnId="{2A117182-0E7E-4597-8B85-1FE5E61AC7EE}">
      <dgm:prSet/>
      <dgm:spPr>
        <a:solidFill>
          <a:schemeClr val="bg2">
            <a:lumMod val="75000"/>
          </a:schemeClr>
        </a:solidFill>
      </dgm:spPr>
      <dgm:t>
        <a:bodyPr/>
        <a:lstStyle/>
        <a:p>
          <a:endParaRPr lang="zh-CN" altLang="en-US">
            <a:solidFill>
              <a:schemeClr val="tx1"/>
            </a:solidFill>
          </a:endParaRPr>
        </a:p>
      </dgm:t>
    </dgm:pt>
    <dgm:pt modelId="{48C15187-8175-459C-994C-CA0E46956916}" type="sibTrans" cxnId="{2A117182-0E7E-4597-8B85-1FE5E61AC7EE}">
      <dgm:prSet/>
      <dgm:spPr/>
      <dgm:t>
        <a:bodyPr/>
        <a:lstStyle/>
        <a:p>
          <a:endParaRPr lang="zh-CN" altLang="en-US">
            <a:solidFill>
              <a:schemeClr val="tx1"/>
            </a:solidFill>
          </a:endParaRPr>
        </a:p>
      </dgm:t>
    </dgm:pt>
    <dgm:pt modelId="{BE9AEE45-41EA-4264-A32E-D74F67C60465}">
      <dgm:prSet phldrT="[文本]"/>
      <dgm:spPr>
        <a:solidFill>
          <a:schemeClr val="bg2">
            <a:lumMod val="75000"/>
          </a:schemeClr>
        </a:solidFill>
      </dgm:spPr>
      <dgm:t>
        <a:bodyPr/>
        <a:lstStyle/>
        <a:p>
          <a:r>
            <a:rPr lang="zh-CN" altLang="en-US" dirty="0">
              <a:solidFill>
                <a:schemeClr val="tx1"/>
              </a:solidFill>
              <a:latin typeface="宋体" charset="-122"/>
            </a:rPr>
            <a:t>国际音乐文献文摘数据库（</a:t>
          </a:r>
          <a:r>
            <a:rPr lang="en-US" altLang="zh-CN" dirty="0">
              <a:solidFill>
                <a:schemeClr val="tx1"/>
              </a:solidFill>
              <a:latin typeface="宋体" charset="-122"/>
            </a:rPr>
            <a:t>RILM</a:t>
          </a:r>
          <a:r>
            <a:rPr lang="zh-CN" altLang="en-US" dirty="0">
              <a:solidFill>
                <a:schemeClr val="tx1"/>
              </a:solidFill>
              <a:latin typeface="宋体" charset="-122"/>
            </a:rPr>
            <a:t>） </a:t>
          </a:r>
          <a:endParaRPr lang="zh-CN" altLang="en-US" dirty="0">
            <a:solidFill>
              <a:schemeClr val="tx1"/>
            </a:solidFill>
          </a:endParaRPr>
        </a:p>
      </dgm:t>
    </dgm:pt>
    <dgm:pt modelId="{F6AC1EF4-85B3-4D41-B662-0B3BA20BEE09}" type="parTrans" cxnId="{EC5C1EC5-F855-4BC9-BEC7-F6F87D81342E}">
      <dgm:prSet/>
      <dgm:spPr>
        <a:solidFill>
          <a:schemeClr val="bg2">
            <a:lumMod val="75000"/>
          </a:schemeClr>
        </a:solidFill>
      </dgm:spPr>
      <dgm:t>
        <a:bodyPr/>
        <a:lstStyle/>
        <a:p>
          <a:endParaRPr lang="zh-CN" altLang="en-US">
            <a:solidFill>
              <a:schemeClr val="tx1"/>
            </a:solidFill>
          </a:endParaRPr>
        </a:p>
      </dgm:t>
    </dgm:pt>
    <dgm:pt modelId="{288F1D0B-451C-4472-A0AC-AC19FAD5AD3A}" type="sibTrans" cxnId="{EC5C1EC5-F855-4BC9-BEC7-F6F87D81342E}">
      <dgm:prSet/>
      <dgm:spPr/>
      <dgm:t>
        <a:bodyPr/>
        <a:lstStyle/>
        <a:p>
          <a:endParaRPr lang="zh-CN" altLang="en-US">
            <a:solidFill>
              <a:schemeClr val="tx1"/>
            </a:solidFill>
          </a:endParaRPr>
        </a:p>
      </dgm:t>
    </dgm:pt>
    <dgm:pt modelId="{37212FAB-CBA8-4E55-BF9A-707A667A54F3}">
      <dgm:prSet phldrT="[文本]"/>
      <dgm:spPr>
        <a:solidFill>
          <a:schemeClr val="bg2">
            <a:lumMod val="75000"/>
          </a:schemeClr>
        </a:solidFill>
      </dgm:spPr>
      <dgm:t>
        <a:bodyPr/>
        <a:lstStyle/>
        <a:p>
          <a:r>
            <a:rPr lang="en-US" altLang="en-US" dirty="0">
              <a:solidFill>
                <a:schemeClr val="tx1"/>
              </a:solidFill>
            </a:rPr>
            <a:t>JSTOR</a:t>
          </a:r>
          <a:r>
            <a:rPr lang="zh-CN" altLang="en-US" dirty="0">
              <a:solidFill>
                <a:schemeClr val="tx1"/>
              </a:solidFill>
            </a:rPr>
            <a:t>西文过刊全文库</a:t>
          </a:r>
        </a:p>
      </dgm:t>
    </dgm:pt>
    <dgm:pt modelId="{DBD93851-65B2-4224-8D6C-8D38781AFCB2}" type="parTrans" cxnId="{6B5423CF-620F-40A0-A592-07FDF31CAC88}">
      <dgm:prSet/>
      <dgm:spPr>
        <a:solidFill>
          <a:schemeClr val="bg2">
            <a:lumMod val="75000"/>
          </a:schemeClr>
        </a:solidFill>
      </dgm:spPr>
      <dgm:t>
        <a:bodyPr/>
        <a:lstStyle/>
        <a:p>
          <a:endParaRPr lang="zh-CN" altLang="en-US">
            <a:solidFill>
              <a:schemeClr val="tx1"/>
            </a:solidFill>
          </a:endParaRPr>
        </a:p>
      </dgm:t>
    </dgm:pt>
    <dgm:pt modelId="{247339E1-84DE-4B35-8517-B9D93393838C}" type="sibTrans" cxnId="{6B5423CF-620F-40A0-A592-07FDF31CAC88}">
      <dgm:prSet/>
      <dgm:spPr/>
      <dgm:t>
        <a:bodyPr/>
        <a:lstStyle/>
        <a:p>
          <a:endParaRPr lang="zh-CN" altLang="en-US">
            <a:solidFill>
              <a:schemeClr val="tx1"/>
            </a:solidFill>
          </a:endParaRPr>
        </a:p>
      </dgm:t>
    </dgm:pt>
    <dgm:pt modelId="{76ED650E-2EB9-493C-8D98-1AD2CF1ACC8E}">
      <dgm:prSet phldrT="[文本]"/>
      <dgm:spPr>
        <a:solidFill>
          <a:schemeClr val="bg2">
            <a:lumMod val="75000"/>
          </a:schemeClr>
        </a:solidFill>
      </dgm:spPr>
      <dgm:t>
        <a:bodyPr/>
        <a:lstStyle/>
        <a:p>
          <a:r>
            <a:rPr lang="en-US" altLang="zh-CN" dirty="0">
              <a:solidFill>
                <a:schemeClr val="tx1"/>
              </a:solidFill>
              <a:latin typeface="宋体" charset="-122"/>
            </a:rPr>
            <a:t>《</a:t>
          </a:r>
          <a:r>
            <a:rPr lang="zh-CN" altLang="en-US" dirty="0">
              <a:solidFill>
                <a:schemeClr val="tx1"/>
              </a:solidFill>
              <a:latin typeface="宋体" charset="-122"/>
            </a:rPr>
            <a:t>格罗夫音乐百科全书</a:t>
          </a:r>
          <a:r>
            <a:rPr lang="en-US" altLang="zh-CN" dirty="0">
              <a:solidFill>
                <a:schemeClr val="tx1"/>
              </a:solidFill>
              <a:latin typeface="宋体" charset="-122"/>
            </a:rPr>
            <a:t>》</a:t>
          </a:r>
          <a:r>
            <a:rPr lang="zh-CN" altLang="en-US" dirty="0">
              <a:solidFill>
                <a:schemeClr val="tx1"/>
              </a:solidFill>
              <a:latin typeface="宋体" charset="-122"/>
            </a:rPr>
            <a:t>全文数据库</a:t>
          </a:r>
          <a:endParaRPr lang="zh-CN" altLang="en-US" b="0" dirty="0">
            <a:solidFill>
              <a:schemeClr val="tx1"/>
            </a:solidFill>
          </a:endParaRPr>
        </a:p>
      </dgm:t>
    </dgm:pt>
    <dgm:pt modelId="{4FF570D7-4DED-4652-931C-0A743199970C}" type="parTrans" cxnId="{23CE0839-0448-4CEF-8DA2-55CC373C3154}">
      <dgm:prSet/>
      <dgm:spPr>
        <a:solidFill>
          <a:schemeClr val="bg2">
            <a:lumMod val="75000"/>
          </a:schemeClr>
        </a:solidFill>
      </dgm:spPr>
      <dgm:t>
        <a:bodyPr/>
        <a:lstStyle/>
        <a:p>
          <a:endParaRPr lang="zh-CN" altLang="en-US">
            <a:solidFill>
              <a:schemeClr val="tx1"/>
            </a:solidFill>
          </a:endParaRPr>
        </a:p>
      </dgm:t>
    </dgm:pt>
    <dgm:pt modelId="{E2A37BFF-6ED7-4479-BC10-C08E3257B39A}" type="sibTrans" cxnId="{23CE0839-0448-4CEF-8DA2-55CC373C3154}">
      <dgm:prSet/>
      <dgm:spPr/>
      <dgm:t>
        <a:bodyPr/>
        <a:lstStyle/>
        <a:p>
          <a:endParaRPr lang="zh-CN" altLang="en-US">
            <a:solidFill>
              <a:schemeClr val="tx1"/>
            </a:solidFill>
          </a:endParaRPr>
        </a:p>
      </dgm:t>
    </dgm:pt>
    <dgm:pt modelId="{FD805B3C-8A60-4DCE-A4D5-C6C806891F8B}">
      <dgm:prSet phldrT="[文本]"/>
      <dgm:spPr>
        <a:solidFill>
          <a:schemeClr val="bg2">
            <a:lumMod val="75000"/>
          </a:schemeClr>
        </a:solidFill>
      </dgm:spPr>
      <dgm:t>
        <a:bodyPr/>
        <a:lstStyle/>
        <a:p>
          <a:r>
            <a:rPr lang="en-US" b="0" dirty="0">
              <a:solidFill>
                <a:schemeClr val="tx1"/>
              </a:solidFill>
            </a:rPr>
            <a:t>ASP</a:t>
          </a:r>
          <a:r>
            <a:rPr lang="zh-CN" b="0" dirty="0">
              <a:solidFill>
                <a:schemeClr val="tx1"/>
              </a:solidFill>
            </a:rPr>
            <a:t>世界音乐在线</a:t>
          </a:r>
          <a:endParaRPr lang="zh-CN" altLang="en-US" b="0" dirty="0">
            <a:solidFill>
              <a:schemeClr val="tx1"/>
            </a:solidFill>
          </a:endParaRPr>
        </a:p>
      </dgm:t>
    </dgm:pt>
    <dgm:pt modelId="{2576E4A8-A631-4103-BADB-DB4201C2E828}" type="parTrans" cxnId="{907D196C-02AA-4E1F-96A6-8582EE906C9A}">
      <dgm:prSet/>
      <dgm:spPr>
        <a:solidFill>
          <a:schemeClr val="bg2">
            <a:lumMod val="75000"/>
          </a:schemeClr>
        </a:solidFill>
      </dgm:spPr>
      <dgm:t>
        <a:bodyPr/>
        <a:lstStyle/>
        <a:p>
          <a:endParaRPr lang="zh-CN" altLang="en-US">
            <a:solidFill>
              <a:schemeClr val="tx1"/>
            </a:solidFill>
          </a:endParaRPr>
        </a:p>
      </dgm:t>
    </dgm:pt>
    <dgm:pt modelId="{227A2EB9-1435-4037-BCFC-514F34ABC73B}" type="sibTrans" cxnId="{907D196C-02AA-4E1F-96A6-8582EE906C9A}">
      <dgm:prSet/>
      <dgm:spPr/>
      <dgm:t>
        <a:bodyPr/>
        <a:lstStyle/>
        <a:p>
          <a:endParaRPr lang="zh-CN" altLang="en-US">
            <a:solidFill>
              <a:schemeClr val="tx1"/>
            </a:solidFill>
          </a:endParaRPr>
        </a:p>
      </dgm:t>
    </dgm:pt>
    <dgm:pt modelId="{36666160-C3E7-4ABE-9458-D0150DCDA207}" type="pres">
      <dgm:prSet presAssocID="{6D7FAD76-9FFC-49A3-9917-ECFF2D5472E3}" presName="diagram" presStyleCnt="0">
        <dgm:presLayoutVars>
          <dgm:chPref val="1"/>
          <dgm:dir/>
          <dgm:animOne val="branch"/>
          <dgm:animLvl val="lvl"/>
          <dgm:resizeHandles val="exact"/>
        </dgm:presLayoutVars>
      </dgm:prSet>
      <dgm:spPr/>
    </dgm:pt>
    <dgm:pt modelId="{60ED8883-64E3-4244-8EDA-C6B93F45912C}" type="pres">
      <dgm:prSet presAssocID="{0E98B50E-4A81-46D5-83AD-2B7176F86BC2}" presName="root1" presStyleCnt="0"/>
      <dgm:spPr/>
    </dgm:pt>
    <dgm:pt modelId="{19CBA061-C2C9-4210-ADB0-5474A9C209BE}" type="pres">
      <dgm:prSet presAssocID="{0E98B50E-4A81-46D5-83AD-2B7176F86BC2}" presName="LevelOneTextNode" presStyleLbl="node0" presStyleIdx="0" presStyleCnt="1" custLinFactNeighborX="-19819" custLinFactNeighborY="310">
        <dgm:presLayoutVars>
          <dgm:chPref val="3"/>
        </dgm:presLayoutVars>
      </dgm:prSet>
      <dgm:spPr/>
    </dgm:pt>
    <dgm:pt modelId="{3219D4E7-0B8A-4501-98AC-9A18434E377A}" type="pres">
      <dgm:prSet presAssocID="{0E98B50E-4A81-46D5-83AD-2B7176F86BC2}" presName="level2hierChild" presStyleCnt="0"/>
      <dgm:spPr/>
    </dgm:pt>
    <dgm:pt modelId="{A124391E-D17C-48A3-9BE3-6113B960F50B}" type="pres">
      <dgm:prSet presAssocID="{816362C7-64BE-410F-8DE6-3F1322872D5D}" presName="conn2-1" presStyleLbl="parChTrans1D2" presStyleIdx="0" presStyleCnt="5"/>
      <dgm:spPr/>
    </dgm:pt>
    <dgm:pt modelId="{CE1D8307-9147-477F-9D39-33921D3BFC83}" type="pres">
      <dgm:prSet presAssocID="{816362C7-64BE-410F-8DE6-3F1322872D5D}" presName="connTx" presStyleLbl="parChTrans1D2" presStyleIdx="0" presStyleCnt="5"/>
      <dgm:spPr/>
    </dgm:pt>
    <dgm:pt modelId="{78F8C416-1CB8-4F73-B1B8-35C6F881F87C}" type="pres">
      <dgm:prSet presAssocID="{AF4506A9-5C9B-49A3-BE9E-D9E3D5358408}" presName="root2" presStyleCnt="0"/>
      <dgm:spPr/>
    </dgm:pt>
    <dgm:pt modelId="{FEE8A464-98A0-40AA-9F25-7642CB79243C}" type="pres">
      <dgm:prSet presAssocID="{AF4506A9-5C9B-49A3-BE9E-D9E3D5358408}" presName="LevelTwoTextNode" presStyleLbl="node2" presStyleIdx="0" presStyleCnt="5">
        <dgm:presLayoutVars>
          <dgm:chPref val="3"/>
        </dgm:presLayoutVars>
      </dgm:prSet>
      <dgm:spPr/>
    </dgm:pt>
    <dgm:pt modelId="{A6EF1AF9-53F5-49CA-A07E-EFFD6B2D7BEE}" type="pres">
      <dgm:prSet presAssocID="{AF4506A9-5C9B-49A3-BE9E-D9E3D5358408}" presName="level3hierChild" presStyleCnt="0"/>
      <dgm:spPr/>
    </dgm:pt>
    <dgm:pt modelId="{E2B8FA5E-D29F-4FB5-B862-9C0C450E4AA0}" type="pres">
      <dgm:prSet presAssocID="{F6AC1EF4-85B3-4D41-B662-0B3BA20BEE09}" presName="conn2-1" presStyleLbl="parChTrans1D2" presStyleIdx="1" presStyleCnt="5"/>
      <dgm:spPr/>
    </dgm:pt>
    <dgm:pt modelId="{8378FB95-D170-4CE4-9F02-1E97D11B5418}" type="pres">
      <dgm:prSet presAssocID="{F6AC1EF4-85B3-4D41-B662-0B3BA20BEE09}" presName="connTx" presStyleLbl="parChTrans1D2" presStyleIdx="1" presStyleCnt="5"/>
      <dgm:spPr/>
    </dgm:pt>
    <dgm:pt modelId="{87626F3F-5C31-44B7-9C59-5D1AF89F075F}" type="pres">
      <dgm:prSet presAssocID="{BE9AEE45-41EA-4264-A32E-D74F67C60465}" presName="root2" presStyleCnt="0"/>
      <dgm:spPr/>
    </dgm:pt>
    <dgm:pt modelId="{A228897A-934C-40A5-BE0B-4AE3E5072C25}" type="pres">
      <dgm:prSet presAssocID="{BE9AEE45-41EA-4264-A32E-D74F67C60465}" presName="LevelTwoTextNode" presStyleLbl="node2" presStyleIdx="1" presStyleCnt="5">
        <dgm:presLayoutVars>
          <dgm:chPref val="3"/>
        </dgm:presLayoutVars>
      </dgm:prSet>
      <dgm:spPr/>
    </dgm:pt>
    <dgm:pt modelId="{0AD51723-DA52-43B8-8AD2-8C56957614F0}" type="pres">
      <dgm:prSet presAssocID="{BE9AEE45-41EA-4264-A32E-D74F67C60465}" presName="level3hierChild" presStyleCnt="0"/>
      <dgm:spPr/>
    </dgm:pt>
    <dgm:pt modelId="{78E6428C-23F7-4E41-AE42-D6D88003DCDF}" type="pres">
      <dgm:prSet presAssocID="{DBD93851-65B2-4224-8D6C-8D38781AFCB2}" presName="conn2-1" presStyleLbl="parChTrans1D2" presStyleIdx="2" presStyleCnt="5"/>
      <dgm:spPr/>
    </dgm:pt>
    <dgm:pt modelId="{129A6E4F-73DC-4B43-81AF-1F34DF69AC66}" type="pres">
      <dgm:prSet presAssocID="{DBD93851-65B2-4224-8D6C-8D38781AFCB2}" presName="connTx" presStyleLbl="parChTrans1D2" presStyleIdx="2" presStyleCnt="5"/>
      <dgm:spPr/>
    </dgm:pt>
    <dgm:pt modelId="{7A8C51C9-9848-4BAF-85A2-84060625448E}" type="pres">
      <dgm:prSet presAssocID="{37212FAB-CBA8-4E55-BF9A-707A667A54F3}" presName="root2" presStyleCnt="0"/>
      <dgm:spPr/>
    </dgm:pt>
    <dgm:pt modelId="{858BF181-CD7F-4A12-A5B4-A8C4FB1133B1}" type="pres">
      <dgm:prSet presAssocID="{37212FAB-CBA8-4E55-BF9A-707A667A54F3}" presName="LevelTwoTextNode" presStyleLbl="node2" presStyleIdx="2" presStyleCnt="5">
        <dgm:presLayoutVars>
          <dgm:chPref val="3"/>
        </dgm:presLayoutVars>
      </dgm:prSet>
      <dgm:spPr/>
    </dgm:pt>
    <dgm:pt modelId="{2090AB3A-810F-4232-B7A2-25CB15A19768}" type="pres">
      <dgm:prSet presAssocID="{37212FAB-CBA8-4E55-BF9A-707A667A54F3}" presName="level3hierChild" presStyleCnt="0"/>
      <dgm:spPr/>
    </dgm:pt>
    <dgm:pt modelId="{26C51387-361A-45AB-9E66-7E141D80C52F}" type="pres">
      <dgm:prSet presAssocID="{4FF570D7-4DED-4652-931C-0A743199970C}" presName="conn2-1" presStyleLbl="parChTrans1D2" presStyleIdx="3" presStyleCnt="5"/>
      <dgm:spPr/>
    </dgm:pt>
    <dgm:pt modelId="{72883897-9A6E-42D7-9130-7B832D86C23F}" type="pres">
      <dgm:prSet presAssocID="{4FF570D7-4DED-4652-931C-0A743199970C}" presName="connTx" presStyleLbl="parChTrans1D2" presStyleIdx="3" presStyleCnt="5"/>
      <dgm:spPr/>
    </dgm:pt>
    <dgm:pt modelId="{B01D638B-8BE4-45E5-B151-B2420B251D17}" type="pres">
      <dgm:prSet presAssocID="{76ED650E-2EB9-493C-8D98-1AD2CF1ACC8E}" presName="root2" presStyleCnt="0"/>
      <dgm:spPr/>
    </dgm:pt>
    <dgm:pt modelId="{5BD47712-0C37-4594-83D7-47890FFCC63C}" type="pres">
      <dgm:prSet presAssocID="{76ED650E-2EB9-493C-8D98-1AD2CF1ACC8E}" presName="LevelTwoTextNode" presStyleLbl="node2" presStyleIdx="3" presStyleCnt="5">
        <dgm:presLayoutVars>
          <dgm:chPref val="3"/>
        </dgm:presLayoutVars>
      </dgm:prSet>
      <dgm:spPr/>
    </dgm:pt>
    <dgm:pt modelId="{37F40B1E-CA3D-439D-9867-05C17570498E}" type="pres">
      <dgm:prSet presAssocID="{76ED650E-2EB9-493C-8D98-1AD2CF1ACC8E}" presName="level3hierChild" presStyleCnt="0"/>
      <dgm:spPr/>
    </dgm:pt>
    <dgm:pt modelId="{103D0FE1-2636-4C8D-9846-829CAE9BE4DA}" type="pres">
      <dgm:prSet presAssocID="{2576E4A8-A631-4103-BADB-DB4201C2E828}" presName="conn2-1" presStyleLbl="parChTrans1D2" presStyleIdx="4" presStyleCnt="5"/>
      <dgm:spPr/>
    </dgm:pt>
    <dgm:pt modelId="{A007F589-063F-42E2-BE98-0345B70F414C}" type="pres">
      <dgm:prSet presAssocID="{2576E4A8-A631-4103-BADB-DB4201C2E828}" presName="connTx" presStyleLbl="parChTrans1D2" presStyleIdx="4" presStyleCnt="5"/>
      <dgm:spPr/>
    </dgm:pt>
    <dgm:pt modelId="{5FFFDD99-2675-4237-9D9D-481A8864216B}" type="pres">
      <dgm:prSet presAssocID="{FD805B3C-8A60-4DCE-A4D5-C6C806891F8B}" presName="root2" presStyleCnt="0"/>
      <dgm:spPr/>
    </dgm:pt>
    <dgm:pt modelId="{6862D37F-7FAC-4EEE-B7B3-58973D275F7C}" type="pres">
      <dgm:prSet presAssocID="{FD805B3C-8A60-4DCE-A4D5-C6C806891F8B}" presName="LevelTwoTextNode" presStyleLbl="node2" presStyleIdx="4" presStyleCnt="5">
        <dgm:presLayoutVars>
          <dgm:chPref val="3"/>
        </dgm:presLayoutVars>
      </dgm:prSet>
      <dgm:spPr/>
    </dgm:pt>
    <dgm:pt modelId="{3502FFCF-8384-42EC-A80B-049DE5443901}" type="pres">
      <dgm:prSet presAssocID="{FD805B3C-8A60-4DCE-A4D5-C6C806891F8B}" presName="level3hierChild" presStyleCnt="0"/>
      <dgm:spPr/>
    </dgm:pt>
  </dgm:ptLst>
  <dgm:cxnLst>
    <dgm:cxn modelId="{283DC317-F72E-4F3F-AD7B-04A278619437}" type="presOf" srcId="{F6AC1EF4-85B3-4D41-B662-0B3BA20BEE09}" destId="{E2B8FA5E-D29F-4FB5-B862-9C0C450E4AA0}" srcOrd="0" destOrd="0" presId="urn:microsoft.com/office/officeart/2005/8/layout/hierarchy2"/>
    <dgm:cxn modelId="{9C5DA31C-0725-45FE-A817-4761C0770730}" type="presOf" srcId="{37212FAB-CBA8-4E55-BF9A-707A667A54F3}" destId="{858BF181-CD7F-4A12-A5B4-A8C4FB1133B1}" srcOrd="0" destOrd="0" presId="urn:microsoft.com/office/officeart/2005/8/layout/hierarchy2"/>
    <dgm:cxn modelId="{4D5D5F31-F195-49E6-BCD7-F46B7B007DF8}" type="presOf" srcId="{2576E4A8-A631-4103-BADB-DB4201C2E828}" destId="{A007F589-063F-42E2-BE98-0345B70F414C}" srcOrd="1" destOrd="0" presId="urn:microsoft.com/office/officeart/2005/8/layout/hierarchy2"/>
    <dgm:cxn modelId="{23CE0839-0448-4CEF-8DA2-55CC373C3154}" srcId="{0E98B50E-4A81-46D5-83AD-2B7176F86BC2}" destId="{76ED650E-2EB9-493C-8D98-1AD2CF1ACC8E}" srcOrd="3" destOrd="0" parTransId="{4FF570D7-4DED-4652-931C-0A743199970C}" sibTransId="{E2A37BFF-6ED7-4479-BC10-C08E3257B39A}"/>
    <dgm:cxn modelId="{9E11815C-CBEF-41A7-B90D-25413DF027C5}" type="presOf" srcId="{6D7FAD76-9FFC-49A3-9917-ECFF2D5472E3}" destId="{36666160-C3E7-4ABE-9458-D0150DCDA207}" srcOrd="0" destOrd="0" presId="urn:microsoft.com/office/officeart/2005/8/layout/hierarchy2"/>
    <dgm:cxn modelId="{D165EF5F-4430-4960-B427-168A6219F654}" type="presOf" srcId="{4FF570D7-4DED-4652-931C-0A743199970C}" destId="{72883897-9A6E-42D7-9130-7B832D86C23F}" srcOrd="1" destOrd="0" presId="urn:microsoft.com/office/officeart/2005/8/layout/hierarchy2"/>
    <dgm:cxn modelId="{54EB2060-9457-4173-9131-3B51667D711E}" type="presOf" srcId="{76ED650E-2EB9-493C-8D98-1AD2CF1ACC8E}" destId="{5BD47712-0C37-4594-83D7-47890FFCC63C}" srcOrd="0" destOrd="0" presId="urn:microsoft.com/office/officeart/2005/8/layout/hierarchy2"/>
    <dgm:cxn modelId="{907D196C-02AA-4E1F-96A6-8582EE906C9A}" srcId="{0E98B50E-4A81-46D5-83AD-2B7176F86BC2}" destId="{FD805B3C-8A60-4DCE-A4D5-C6C806891F8B}" srcOrd="4" destOrd="0" parTransId="{2576E4A8-A631-4103-BADB-DB4201C2E828}" sibTransId="{227A2EB9-1435-4037-BCFC-514F34ABC73B}"/>
    <dgm:cxn modelId="{C1915B6E-93B9-418C-BFCE-170509CC02BD}" srcId="{6D7FAD76-9FFC-49A3-9917-ECFF2D5472E3}" destId="{0E98B50E-4A81-46D5-83AD-2B7176F86BC2}" srcOrd="0" destOrd="0" parTransId="{986FA1B2-80F3-4CB9-9B08-B21C42C51E06}" sibTransId="{A5D2658D-5F05-45CA-AF63-58923C3B57C1}"/>
    <dgm:cxn modelId="{2A117182-0E7E-4597-8B85-1FE5E61AC7EE}" srcId="{0E98B50E-4A81-46D5-83AD-2B7176F86BC2}" destId="{AF4506A9-5C9B-49A3-BE9E-D9E3D5358408}" srcOrd="0" destOrd="0" parTransId="{816362C7-64BE-410F-8DE6-3F1322872D5D}" sibTransId="{48C15187-8175-459C-994C-CA0E46956916}"/>
    <dgm:cxn modelId="{DE36C482-F731-4CE3-9E05-44FB12B292C8}" type="presOf" srcId="{0E98B50E-4A81-46D5-83AD-2B7176F86BC2}" destId="{19CBA061-C2C9-4210-ADB0-5474A9C209BE}" srcOrd="0" destOrd="0" presId="urn:microsoft.com/office/officeart/2005/8/layout/hierarchy2"/>
    <dgm:cxn modelId="{5B4FA689-7C1F-4380-8342-551020AD2417}" type="presOf" srcId="{4FF570D7-4DED-4652-931C-0A743199970C}" destId="{26C51387-361A-45AB-9E66-7E141D80C52F}" srcOrd="0" destOrd="0" presId="urn:microsoft.com/office/officeart/2005/8/layout/hierarchy2"/>
    <dgm:cxn modelId="{7F205597-D7BF-4E55-9ED8-250D49785C53}" type="presOf" srcId="{DBD93851-65B2-4224-8D6C-8D38781AFCB2}" destId="{129A6E4F-73DC-4B43-81AF-1F34DF69AC66}" srcOrd="1" destOrd="0" presId="urn:microsoft.com/office/officeart/2005/8/layout/hierarchy2"/>
    <dgm:cxn modelId="{E179D498-2642-45C3-9588-2C4986337C60}" type="presOf" srcId="{816362C7-64BE-410F-8DE6-3F1322872D5D}" destId="{CE1D8307-9147-477F-9D39-33921D3BFC83}" srcOrd="1" destOrd="0" presId="urn:microsoft.com/office/officeart/2005/8/layout/hierarchy2"/>
    <dgm:cxn modelId="{2194FFAD-EB16-4960-9715-5966778657F5}" type="presOf" srcId="{816362C7-64BE-410F-8DE6-3F1322872D5D}" destId="{A124391E-D17C-48A3-9BE3-6113B960F50B}" srcOrd="0" destOrd="0" presId="urn:microsoft.com/office/officeart/2005/8/layout/hierarchy2"/>
    <dgm:cxn modelId="{A0E9F1B8-365A-406D-B19F-D57BBD7CB1B7}" type="presOf" srcId="{DBD93851-65B2-4224-8D6C-8D38781AFCB2}" destId="{78E6428C-23F7-4E41-AE42-D6D88003DCDF}" srcOrd="0" destOrd="0" presId="urn:microsoft.com/office/officeart/2005/8/layout/hierarchy2"/>
    <dgm:cxn modelId="{DAD2D6BA-DE98-4712-B695-67FB3EAD4F72}" type="presOf" srcId="{AF4506A9-5C9B-49A3-BE9E-D9E3D5358408}" destId="{FEE8A464-98A0-40AA-9F25-7642CB79243C}" srcOrd="0" destOrd="0" presId="urn:microsoft.com/office/officeart/2005/8/layout/hierarchy2"/>
    <dgm:cxn modelId="{FBADCCBD-A9B9-4A30-99CF-F8E84781C69C}" type="presOf" srcId="{FD805B3C-8A60-4DCE-A4D5-C6C806891F8B}" destId="{6862D37F-7FAC-4EEE-B7B3-58973D275F7C}" srcOrd="0" destOrd="0" presId="urn:microsoft.com/office/officeart/2005/8/layout/hierarchy2"/>
    <dgm:cxn modelId="{EC5C1EC5-F855-4BC9-BEC7-F6F87D81342E}" srcId="{0E98B50E-4A81-46D5-83AD-2B7176F86BC2}" destId="{BE9AEE45-41EA-4264-A32E-D74F67C60465}" srcOrd="1" destOrd="0" parTransId="{F6AC1EF4-85B3-4D41-B662-0B3BA20BEE09}" sibTransId="{288F1D0B-451C-4472-A0AC-AC19FAD5AD3A}"/>
    <dgm:cxn modelId="{367832C5-6060-423C-882C-C469973926FB}" type="presOf" srcId="{2576E4A8-A631-4103-BADB-DB4201C2E828}" destId="{103D0FE1-2636-4C8D-9846-829CAE9BE4DA}" srcOrd="0" destOrd="0" presId="urn:microsoft.com/office/officeart/2005/8/layout/hierarchy2"/>
    <dgm:cxn modelId="{6B5423CF-620F-40A0-A592-07FDF31CAC88}" srcId="{0E98B50E-4A81-46D5-83AD-2B7176F86BC2}" destId="{37212FAB-CBA8-4E55-BF9A-707A667A54F3}" srcOrd="2" destOrd="0" parTransId="{DBD93851-65B2-4224-8D6C-8D38781AFCB2}" sibTransId="{247339E1-84DE-4B35-8517-B9D93393838C}"/>
    <dgm:cxn modelId="{D464F6E7-9AA1-4BB3-A103-085A3A38167B}" type="presOf" srcId="{BE9AEE45-41EA-4264-A32E-D74F67C60465}" destId="{A228897A-934C-40A5-BE0B-4AE3E5072C25}" srcOrd="0" destOrd="0" presId="urn:microsoft.com/office/officeart/2005/8/layout/hierarchy2"/>
    <dgm:cxn modelId="{9256E1F0-3203-4271-A578-2B1EB0B5A247}" type="presOf" srcId="{F6AC1EF4-85B3-4D41-B662-0B3BA20BEE09}" destId="{8378FB95-D170-4CE4-9F02-1E97D11B5418}" srcOrd="1" destOrd="0" presId="urn:microsoft.com/office/officeart/2005/8/layout/hierarchy2"/>
    <dgm:cxn modelId="{5904A559-43D5-4A39-85A2-C16B4E26B8E7}" type="presParOf" srcId="{36666160-C3E7-4ABE-9458-D0150DCDA207}" destId="{60ED8883-64E3-4244-8EDA-C6B93F45912C}" srcOrd="0" destOrd="0" presId="urn:microsoft.com/office/officeart/2005/8/layout/hierarchy2"/>
    <dgm:cxn modelId="{B8C755C8-6E59-4BD3-A8B6-9FF5F0CA2327}" type="presParOf" srcId="{60ED8883-64E3-4244-8EDA-C6B93F45912C}" destId="{19CBA061-C2C9-4210-ADB0-5474A9C209BE}" srcOrd="0" destOrd="0" presId="urn:microsoft.com/office/officeart/2005/8/layout/hierarchy2"/>
    <dgm:cxn modelId="{AB6341DF-FB1F-420E-BD93-5AB5282E358F}" type="presParOf" srcId="{60ED8883-64E3-4244-8EDA-C6B93F45912C}" destId="{3219D4E7-0B8A-4501-98AC-9A18434E377A}" srcOrd="1" destOrd="0" presId="urn:microsoft.com/office/officeart/2005/8/layout/hierarchy2"/>
    <dgm:cxn modelId="{5BC5BAD4-BB1F-41C9-B530-BFFFECF7FA9A}" type="presParOf" srcId="{3219D4E7-0B8A-4501-98AC-9A18434E377A}" destId="{A124391E-D17C-48A3-9BE3-6113B960F50B}" srcOrd="0" destOrd="0" presId="urn:microsoft.com/office/officeart/2005/8/layout/hierarchy2"/>
    <dgm:cxn modelId="{966F7DD0-A09D-4C94-A36C-70CD23F316AA}" type="presParOf" srcId="{A124391E-D17C-48A3-9BE3-6113B960F50B}" destId="{CE1D8307-9147-477F-9D39-33921D3BFC83}" srcOrd="0" destOrd="0" presId="urn:microsoft.com/office/officeart/2005/8/layout/hierarchy2"/>
    <dgm:cxn modelId="{F5513FDA-E3FE-47A3-8CB2-4EA5863E9B4C}" type="presParOf" srcId="{3219D4E7-0B8A-4501-98AC-9A18434E377A}" destId="{78F8C416-1CB8-4F73-B1B8-35C6F881F87C}" srcOrd="1" destOrd="0" presId="urn:microsoft.com/office/officeart/2005/8/layout/hierarchy2"/>
    <dgm:cxn modelId="{EDB96178-A3CD-4917-902A-35D103E1E41D}" type="presParOf" srcId="{78F8C416-1CB8-4F73-B1B8-35C6F881F87C}" destId="{FEE8A464-98A0-40AA-9F25-7642CB79243C}" srcOrd="0" destOrd="0" presId="urn:microsoft.com/office/officeart/2005/8/layout/hierarchy2"/>
    <dgm:cxn modelId="{33D85B1C-2A95-4791-B995-50FB91497A3D}" type="presParOf" srcId="{78F8C416-1CB8-4F73-B1B8-35C6F881F87C}" destId="{A6EF1AF9-53F5-49CA-A07E-EFFD6B2D7BEE}" srcOrd="1" destOrd="0" presId="urn:microsoft.com/office/officeart/2005/8/layout/hierarchy2"/>
    <dgm:cxn modelId="{C8BFE9C8-B273-4923-8680-4381BEA766C2}" type="presParOf" srcId="{3219D4E7-0B8A-4501-98AC-9A18434E377A}" destId="{E2B8FA5E-D29F-4FB5-B862-9C0C450E4AA0}" srcOrd="2" destOrd="0" presId="urn:microsoft.com/office/officeart/2005/8/layout/hierarchy2"/>
    <dgm:cxn modelId="{537A43CC-F8C6-41C8-862B-43F84BF6351E}" type="presParOf" srcId="{E2B8FA5E-D29F-4FB5-B862-9C0C450E4AA0}" destId="{8378FB95-D170-4CE4-9F02-1E97D11B5418}" srcOrd="0" destOrd="0" presId="urn:microsoft.com/office/officeart/2005/8/layout/hierarchy2"/>
    <dgm:cxn modelId="{663DFEB7-3187-42AB-9992-3AE69B3750F3}" type="presParOf" srcId="{3219D4E7-0B8A-4501-98AC-9A18434E377A}" destId="{87626F3F-5C31-44B7-9C59-5D1AF89F075F}" srcOrd="3" destOrd="0" presId="urn:microsoft.com/office/officeart/2005/8/layout/hierarchy2"/>
    <dgm:cxn modelId="{CE8DF03A-D59E-49EA-9D9C-3BB2543E8B4A}" type="presParOf" srcId="{87626F3F-5C31-44B7-9C59-5D1AF89F075F}" destId="{A228897A-934C-40A5-BE0B-4AE3E5072C25}" srcOrd="0" destOrd="0" presId="urn:microsoft.com/office/officeart/2005/8/layout/hierarchy2"/>
    <dgm:cxn modelId="{20B5D566-A6C8-4685-9CF7-47E1BE4F36F5}" type="presParOf" srcId="{87626F3F-5C31-44B7-9C59-5D1AF89F075F}" destId="{0AD51723-DA52-43B8-8AD2-8C56957614F0}" srcOrd="1" destOrd="0" presId="urn:microsoft.com/office/officeart/2005/8/layout/hierarchy2"/>
    <dgm:cxn modelId="{9E5DFDCB-FB41-4A52-999A-C623EA5681A4}" type="presParOf" srcId="{3219D4E7-0B8A-4501-98AC-9A18434E377A}" destId="{78E6428C-23F7-4E41-AE42-D6D88003DCDF}" srcOrd="4" destOrd="0" presId="urn:microsoft.com/office/officeart/2005/8/layout/hierarchy2"/>
    <dgm:cxn modelId="{7491BF45-B864-4F78-AD10-158D99ACE65C}" type="presParOf" srcId="{78E6428C-23F7-4E41-AE42-D6D88003DCDF}" destId="{129A6E4F-73DC-4B43-81AF-1F34DF69AC66}" srcOrd="0" destOrd="0" presId="urn:microsoft.com/office/officeart/2005/8/layout/hierarchy2"/>
    <dgm:cxn modelId="{64B96755-7663-42A3-ADE9-97D810C11601}" type="presParOf" srcId="{3219D4E7-0B8A-4501-98AC-9A18434E377A}" destId="{7A8C51C9-9848-4BAF-85A2-84060625448E}" srcOrd="5" destOrd="0" presId="urn:microsoft.com/office/officeart/2005/8/layout/hierarchy2"/>
    <dgm:cxn modelId="{84E07877-70B9-4BEB-A8A1-DC7055830E56}" type="presParOf" srcId="{7A8C51C9-9848-4BAF-85A2-84060625448E}" destId="{858BF181-CD7F-4A12-A5B4-A8C4FB1133B1}" srcOrd="0" destOrd="0" presId="urn:microsoft.com/office/officeart/2005/8/layout/hierarchy2"/>
    <dgm:cxn modelId="{95E3262E-36DF-4D72-9D9C-075100683D6C}" type="presParOf" srcId="{7A8C51C9-9848-4BAF-85A2-84060625448E}" destId="{2090AB3A-810F-4232-B7A2-25CB15A19768}" srcOrd="1" destOrd="0" presId="urn:microsoft.com/office/officeart/2005/8/layout/hierarchy2"/>
    <dgm:cxn modelId="{A9FFAFCD-3E22-4993-8A63-2150ECDFE9D9}" type="presParOf" srcId="{3219D4E7-0B8A-4501-98AC-9A18434E377A}" destId="{26C51387-361A-45AB-9E66-7E141D80C52F}" srcOrd="6" destOrd="0" presId="urn:microsoft.com/office/officeart/2005/8/layout/hierarchy2"/>
    <dgm:cxn modelId="{356B6E01-1EC1-46C9-BFE3-C8F15638118D}" type="presParOf" srcId="{26C51387-361A-45AB-9E66-7E141D80C52F}" destId="{72883897-9A6E-42D7-9130-7B832D86C23F}" srcOrd="0" destOrd="0" presId="urn:microsoft.com/office/officeart/2005/8/layout/hierarchy2"/>
    <dgm:cxn modelId="{6FA30EC1-2F26-4345-BA74-89C040F688FA}" type="presParOf" srcId="{3219D4E7-0B8A-4501-98AC-9A18434E377A}" destId="{B01D638B-8BE4-45E5-B151-B2420B251D17}" srcOrd="7" destOrd="0" presId="urn:microsoft.com/office/officeart/2005/8/layout/hierarchy2"/>
    <dgm:cxn modelId="{8BAB7574-33D6-4FAC-9227-13F2CFC86FB7}" type="presParOf" srcId="{B01D638B-8BE4-45E5-B151-B2420B251D17}" destId="{5BD47712-0C37-4594-83D7-47890FFCC63C}" srcOrd="0" destOrd="0" presId="urn:microsoft.com/office/officeart/2005/8/layout/hierarchy2"/>
    <dgm:cxn modelId="{B9FBE1D6-812C-4325-9D12-1F63ACBA78BF}" type="presParOf" srcId="{B01D638B-8BE4-45E5-B151-B2420B251D17}" destId="{37F40B1E-CA3D-439D-9867-05C17570498E}" srcOrd="1" destOrd="0" presId="urn:microsoft.com/office/officeart/2005/8/layout/hierarchy2"/>
    <dgm:cxn modelId="{6E9AEF14-839E-4D58-A835-FBDE25DB1505}" type="presParOf" srcId="{3219D4E7-0B8A-4501-98AC-9A18434E377A}" destId="{103D0FE1-2636-4C8D-9846-829CAE9BE4DA}" srcOrd="8" destOrd="0" presId="urn:microsoft.com/office/officeart/2005/8/layout/hierarchy2"/>
    <dgm:cxn modelId="{AC71291A-527A-4C17-BCD7-DF18652D7B77}" type="presParOf" srcId="{103D0FE1-2636-4C8D-9846-829CAE9BE4DA}" destId="{A007F589-063F-42E2-BE98-0345B70F414C}" srcOrd="0" destOrd="0" presId="urn:microsoft.com/office/officeart/2005/8/layout/hierarchy2"/>
    <dgm:cxn modelId="{A1CA327D-2201-4B43-9FDD-3576D3DC42E7}" type="presParOf" srcId="{3219D4E7-0B8A-4501-98AC-9A18434E377A}" destId="{5FFFDD99-2675-4237-9D9D-481A8864216B}" srcOrd="9" destOrd="0" presId="urn:microsoft.com/office/officeart/2005/8/layout/hierarchy2"/>
    <dgm:cxn modelId="{436E0213-132B-45D6-8FEC-603D43972E59}" type="presParOf" srcId="{5FFFDD99-2675-4237-9D9D-481A8864216B}" destId="{6862D37F-7FAC-4EEE-B7B3-58973D275F7C}" srcOrd="0" destOrd="0" presId="urn:microsoft.com/office/officeart/2005/8/layout/hierarchy2"/>
    <dgm:cxn modelId="{3F519683-1029-433E-8BD8-6D6622EC1E9C}" type="presParOf" srcId="{5FFFDD99-2675-4237-9D9D-481A8864216B}" destId="{3502FFCF-8384-42EC-A80B-049DE54439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ECC3E8-4B23-45CB-88BA-069738072F55}" type="doc">
      <dgm:prSet loTypeId="urn:microsoft.com/office/officeart/2005/8/layout/hList3" loCatId="list" qsTypeId="urn:microsoft.com/office/officeart/2005/8/quickstyle/simple2" qsCatId="simple" csTypeId="urn:microsoft.com/office/officeart/2005/8/colors/accent6_1" csCatId="accent6" phldr="1"/>
      <dgm:spPr/>
      <dgm:t>
        <a:bodyPr/>
        <a:lstStyle/>
        <a:p>
          <a:endParaRPr lang="zh-CN" altLang="en-US"/>
        </a:p>
      </dgm:t>
    </dgm:pt>
    <dgm:pt modelId="{4E69226B-9996-4E24-B304-2E0D3A9D7BB7}">
      <dgm:prSet phldrT="[文本]" custT="1"/>
      <dgm:spPr>
        <a:solidFill>
          <a:srgbClr val="DB5355"/>
        </a:solidFill>
      </dgm:spPr>
      <dgm:t>
        <a:bodyPr/>
        <a:lstStyle/>
        <a:p>
          <a:r>
            <a:rPr lang="zh-CN" altLang="en-US" sz="3600" dirty="0"/>
            <a:t>自建特色资源库</a:t>
          </a:r>
        </a:p>
      </dgm:t>
    </dgm:pt>
    <dgm:pt modelId="{D9C1FC08-212E-49F1-B615-ED6A6FA1D166}" type="parTrans" cxnId="{57B43770-3D13-421D-B273-885816F248F7}">
      <dgm:prSet/>
      <dgm:spPr/>
      <dgm:t>
        <a:bodyPr/>
        <a:lstStyle/>
        <a:p>
          <a:endParaRPr lang="zh-CN" altLang="en-US"/>
        </a:p>
      </dgm:t>
    </dgm:pt>
    <dgm:pt modelId="{39219B78-0583-419E-9BC6-5FD14A8F849A}" type="sibTrans" cxnId="{57B43770-3D13-421D-B273-885816F248F7}">
      <dgm:prSet/>
      <dgm:spPr/>
      <dgm:t>
        <a:bodyPr/>
        <a:lstStyle/>
        <a:p>
          <a:endParaRPr lang="zh-CN" altLang="en-US"/>
        </a:p>
      </dgm:t>
    </dgm:pt>
    <dgm:pt modelId="{775E4BB8-492B-4907-B3A1-79AA7EC2D81A}">
      <dgm:prSet phldrT="[文本]" custT="1"/>
      <dgm:spPr>
        <a:solidFill>
          <a:schemeClr val="bg2"/>
        </a:solidFill>
        <a:ln>
          <a:solidFill>
            <a:srgbClr val="DB5355"/>
          </a:solidFill>
        </a:ln>
      </dgm:spPr>
      <dgm:t>
        <a:bodyPr/>
        <a:lstStyle/>
        <a:p>
          <a:r>
            <a:rPr lang="zh-CN" altLang="en-US" sz="3200" dirty="0"/>
            <a:t>乐谱</a:t>
          </a:r>
          <a:endParaRPr lang="en-US" altLang="zh-CN" sz="3200" dirty="0"/>
        </a:p>
        <a:p>
          <a:r>
            <a:rPr lang="zh-CN" altLang="en-US" sz="3200" dirty="0"/>
            <a:t>资源库</a:t>
          </a:r>
        </a:p>
      </dgm:t>
    </dgm:pt>
    <dgm:pt modelId="{8C9FE5C3-A4DE-4CE7-A8BF-6ECD632483F7}" type="parTrans" cxnId="{E6EB7748-E375-4EF5-8D9E-8F0F7A781C2A}">
      <dgm:prSet/>
      <dgm:spPr/>
      <dgm:t>
        <a:bodyPr/>
        <a:lstStyle/>
        <a:p>
          <a:endParaRPr lang="zh-CN" altLang="en-US"/>
        </a:p>
      </dgm:t>
    </dgm:pt>
    <dgm:pt modelId="{4F379C5F-D84E-4CD9-97CD-0E058956FA23}" type="sibTrans" cxnId="{E6EB7748-E375-4EF5-8D9E-8F0F7A781C2A}">
      <dgm:prSet/>
      <dgm:spPr/>
      <dgm:t>
        <a:bodyPr/>
        <a:lstStyle/>
        <a:p>
          <a:endParaRPr lang="zh-CN" altLang="en-US"/>
        </a:p>
      </dgm:t>
    </dgm:pt>
    <dgm:pt modelId="{45DD042C-160E-44BD-914E-8590D132CE17}">
      <dgm:prSet phldrT="[文本]" custT="1"/>
      <dgm:spPr>
        <a:solidFill>
          <a:schemeClr val="bg2"/>
        </a:solidFill>
        <a:ln>
          <a:solidFill>
            <a:srgbClr val="DB5355"/>
          </a:solidFill>
        </a:ln>
      </dgm:spPr>
      <dgm:t>
        <a:bodyPr/>
        <a:lstStyle/>
        <a:p>
          <a:r>
            <a:rPr lang="zh-CN" altLang="en-US" sz="3200" dirty="0"/>
            <a:t>音视频</a:t>
          </a:r>
          <a:endParaRPr lang="en-US" altLang="zh-CN" sz="3200" dirty="0"/>
        </a:p>
        <a:p>
          <a:r>
            <a:rPr lang="zh-CN" altLang="en-US" sz="3200" dirty="0"/>
            <a:t>资源库</a:t>
          </a:r>
        </a:p>
      </dgm:t>
    </dgm:pt>
    <dgm:pt modelId="{1617A2AF-0DA7-4815-83D0-D40784ECD18E}" type="parTrans" cxnId="{FA556B30-9972-45AE-B54F-8B1F94978E8B}">
      <dgm:prSet/>
      <dgm:spPr/>
      <dgm:t>
        <a:bodyPr/>
        <a:lstStyle/>
        <a:p>
          <a:endParaRPr lang="zh-CN" altLang="en-US"/>
        </a:p>
      </dgm:t>
    </dgm:pt>
    <dgm:pt modelId="{A0C0836C-6CAD-4D9E-A461-DB7239D17214}" type="sibTrans" cxnId="{FA556B30-9972-45AE-B54F-8B1F94978E8B}">
      <dgm:prSet/>
      <dgm:spPr/>
      <dgm:t>
        <a:bodyPr/>
        <a:lstStyle/>
        <a:p>
          <a:endParaRPr lang="zh-CN" altLang="en-US"/>
        </a:p>
      </dgm:t>
    </dgm:pt>
    <dgm:pt modelId="{5D0F2A82-8172-48EB-BCD4-E83EAB003FDA}">
      <dgm:prSet phldrT="[文本]" custT="1"/>
      <dgm:spPr>
        <a:solidFill>
          <a:schemeClr val="bg2"/>
        </a:solidFill>
        <a:ln>
          <a:solidFill>
            <a:srgbClr val="DB5355"/>
          </a:solidFill>
        </a:ln>
      </dgm:spPr>
      <dgm:t>
        <a:bodyPr/>
        <a:lstStyle/>
        <a:p>
          <a:r>
            <a:rPr lang="zh-CN" altLang="en-US" sz="3200" dirty="0"/>
            <a:t>学位</a:t>
          </a:r>
          <a:endParaRPr lang="en-US" altLang="zh-CN" sz="3200" dirty="0"/>
        </a:p>
        <a:p>
          <a:r>
            <a:rPr lang="zh-CN" altLang="en-US" sz="3200" dirty="0"/>
            <a:t>论文库</a:t>
          </a:r>
        </a:p>
      </dgm:t>
    </dgm:pt>
    <dgm:pt modelId="{AA8E9689-3655-4F74-829D-D1E41C070A0C}" type="parTrans" cxnId="{CF03741B-62E6-4E40-A288-00D5BC87F490}">
      <dgm:prSet/>
      <dgm:spPr/>
      <dgm:t>
        <a:bodyPr/>
        <a:lstStyle/>
        <a:p>
          <a:endParaRPr lang="zh-CN" altLang="en-US"/>
        </a:p>
      </dgm:t>
    </dgm:pt>
    <dgm:pt modelId="{E3824849-AD67-4318-B86D-911971F98AAE}" type="sibTrans" cxnId="{CF03741B-62E6-4E40-A288-00D5BC87F490}">
      <dgm:prSet/>
      <dgm:spPr/>
      <dgm:t>
        <a:bodyPr/>
        <a:lstStyle/>
        <a:p>
          <a:endParaRPr lang="zh-CN" altLang="en-US"/>
        </a:p>
      </dgm:t>
    </dgm:pt>
    <dgm:pt modelId="{A36A15A1-385A-46D5-B681-319985E6729C}">
      <dgm:prSet phldrT="[文本]" custT="1"/>
      <dgm:spPr>
        <a:solidFill>
          <a:schemeClr val="bg2"/>
        </a:solidFill>
        <a:ln>
          <a:solidFill>
            <a:srgbClr val="DB5355"/>
          </a:solidFill>
        </a:ln>
      </dgm:spPr>
      <dgm:t>
        <a:bodyPr/>
        <a:lstStyle/>
        <a:p>
          <a:r>
            <a:rPr lang="zh-CN" altLang="en-US" sz="3200" dirty="0"/>
            <a:t>传统</a:t>
          </a:r>
          <a:endParaRPr lang="en-US" altLang="zh-CN" sz="3200" dirty="0"/>
        </a:p>
        <a:p>
          <a:r>
            <a:rPr lang="zh-CN" altLang="en-US" sz="3200" dirty="0"/>
            <a:t>音乐</a:t>
          </a:r>
          <a:endParaRPr lang="en-US" altLang="zh-CN" sz="3200" dirty="0"/>
        </a:p>
        <a:p>
          <a:r>
            <a:rPr lang="zh-CN" altLang="en-US" sz="3200" dirty="0"/>
            <a:t>资源库</a:t>
          </a:r>
          <a:endParaRPr lang="en-US" altLang="zh-CN" sz="3200" dirty="0"/>
        </a:p>
      </dgm:t>
    </dgm:pt>
    <dgm:pt modelId="{A0351393-B464-419D-A501-C1281933C2E1}" type="parTrans" cxnId="{2759A5E5-CB43-4AA0-8ED2-0E8E79711C29}">
      <dgm:prSet/>
      <dgm:spPr/>
      <dgm:t>
        <a:bodyPr/>
        <a:lstStyle/>
        <a:p>
          <a:endParaRPr lang="zh-CN" altLang="en-US"/>
        </a:p>
      </dgm:t>
    </dgm:pt>
    <dgm:pt modelId="{1BFF1EA8-CA5B-45F5-85D6-7B29671E95C1}" type="sibTrans" cxnId="{2759A5E5-CB43-4AA0-8ED2-0E8E79711C29}">
      <dgm:prSet/>
      <dgm:spPr/>
      <dgm:t>
        <a:bodyPr/>
        <a:lstStyle/>
        <a:p>
          <a:endParaRPr lang="zh-CN" altLang="en-US"/>
        </a:p>
      </dgm:t>
    </dgm:pt>
    <dgm:pt modelId="{9181A223-A6DA-487B-B501-112433B227A8}">
      <dgm:prSet phldrT="[文本]" custT="1"/>
      <dgm:spPr>
        <a:solidFill>
          <a:schemeClr val="bg2"/>
        </a:solidFill>
        <a:ln>
          <a:solidFill>
            <a:srgbClr val="DB5355"/>
          </a:solidFill>
        </a:ln>
      </dgm:spPr>
      <dgm:t>
        <a:bodyPr/>
        <a:lstStyle/>
        <a:p>
          <a:r>
            <a:rPr lang="zh-CN" altLang="en-US" sz="3200" dirty="0"/>
            <a:t>艺术</a:t>
          </a:r>
          <a:endParaRPr lang="en-US" altLang="zh-CN" sz="3200" dirty="0"/>
        </a:p>
        <a:p>
          <a:r>
            <a:rPr lang="zh-CN" altLang="en-US" sz="3200" dirty="0"/>
            <a:t>档案</a:t>
          </a:r>
          <a:endParaRPr lang="en-US" altLang="zh-CN" sz="3200" dirty="0"/>
        </a:p>
        <a:p>
          <a:r>
            <a:rPr lang="zh-CN" altLang="en-US" sz="3200" dirty="0"/>
            <a:t>资源库</a:t>
          </a:r>
          <a:endParaRPr lang="en-US" altLang="zh-CN" sz="3200" dirty="0"/>
        </a:p>
      </dgm:t>
    </dgm:pt>
    <dgm:pt modelId="{204A0846-AA43-4DCD-896B-74F884B2B646}" type="parTrans" cxnId="{03C2ED1C-091F-4A0F-903E-9F3A5F0E0430}">
      <dgm:prSet/>
      <dgm:spPr/>
      <dgm:t>
        <a:bodyPr/>
        <a:lstStyle/>
        <a:p>
          <a:endParaRPr lang="zh-CN" altLang="en-US"/>
        </a:p>
      </dgm:t>
    </dgm:pt>
    <dgm:pt modelId="{ED0888A8-6922-4E38-996C-BA40789579ED}" type="sibTrans" cxnId="{03C2ED1C-091F-4A0F-903E-9F3A5F0E0430}">
      <dgm:prSet/>
      <dgm:spPr/>
      <dgm:t>
        <a:bodyPr/>
        <a:lstStyle/>
        <a:p>
          <a:endParaRPr lang="zh-CN" altLang="en-US"/>
        </a:p>
      </dgm:t>
    </dgm:pt>
    <dgm:pt modelId="{88B0352E-ECE5-47D6-87C7-6A45C80A51AA}" type="pres">
      <dgm:prSet presAssocID="{7BECC3E8-4B23-45CB-88BA-069738072F55}" presName="composite" presStyleCnt="0">
        <dgm:presLayoutVars>
          <dgm:chMax val="1"/>
          <dgm:dir/>
          <dgm:resizeHandles val="exact"/>
        </dgm:presLayoutVars>
      </dgm:prSet>
      <dgm:spPr/>
    </dgm:pt>
    <dgm:pt modelId="{BA195544-B1EC-40F2-A020-52944A7BCE3B}" type="pres">
      <dgm:prSet presAssocID="{4E69226B-9996-4E24-B304-2E0D3A9D7BB7}" presName="roof" presStyleLbl="dkBgShp" presStyleIdx="0" presStyleCnt="2"/>
      <dgm:spPr/>
    </dgm:pt>
    <dgm:pt modelId="{7D228AC6-5754-4C50-B14D-8710A6881AC0}" type="pres">
      <dgm:prSet presAssocID="{4E69226B-9996-4E24-B304-2E0D3A9D7BB7}" presName="pillars" presStyleCnt="0"/>
      <dgm:spPr/>
    </dgm:pt>
    <dgm:pt modelId="{CFC9323F-C2B5-4F30-9078-1FB0AE5CEE5F}" type="pres">
      <dgm:prSet presAssocID="{4E69226B-9996-4E24-B304-2E0D3A9D7BB7}" presName="pillar1" presStyleLbl="node1" presStyleIdx="0" presStyleCnt="5">
        <dgm:presLayoutVars>
          <dgm:bulletEnabled val="1"/>
        </dgm:presLayoutVars>
      </dgm:prSet>
      <dgm:spPr/>
    </dgm:pt>
    <dgm:pt modelId="{8436EDCC-C171-482B-9F1B-8E437D60D6C5}" type="pres">
      <dgm:prSet presAssocID="{45DD042C-160E-44BD-914E-8590D132CE17}" presName="pillarX" presStyleLbl="node1" presStyleIdx="1" presStyleCnt="5">
        <dgm:presLayoutVars>
          <dgm:bulletEnabled val="1"/>
        </dgm:presLayoutVars>
      </dgm:prSet>
      <dgm:spPr/>
    </dgm:pt>
    <dgm:pt modelId="{54FBF3A5-8F9E-4C02-B31C-6736881C5D10}" type="pres">
      <dgm:prSet presAssocID="{5D0F2A82-8172-48EB-BCD4-E83EAB003FDA}" presName="pillarX" presStyleLbl="node1" presStyleIdx="2" presStyleCnt="5">
        <dgm:presLayoutVars>
          <dgm:bulletEnabled val="1"/>
        </dgm:presLayoutVars>
      </dgm:prSet>
      <dgm:spPr/>
    </dgm:pt>
    <dgm:pt modelId="{7C9467BB-59AE-458B-BF03-A05E55CC8F36}" type="pres">
      <dgm:prSet presAssocID="{A36A15A1-385A-46D5-B681-319985E6729C}" presName="pillarX" presStyleLbl="node1" presStyleIdx="3" presStyleCnt="5">
        <dgm:presLayoutVars>
          <dgm:bulletEnabled val="1"/>
        </dgm:presLayoutVars>
      </dgm:prSet>
      <dgm:spPr/>
    </dgm:pt>
    <dgm:pt modelId="{7D12EF8F-EE7D-4EAE-8E8F-5BE41888AC3B}" type="pres">
      <dgm:prSet presAssocID="{9181A223-A6DA-487B-B501-112433B227A8}" presName="pillarX" presStyleLbl="node1" presStyleIdx="4" presStyleCnt="5">
        <dgm:presLayoutVars>
          <dgm:bulletEnabled val="1"/>
        </dgm:presLayoutVars>
      </dgm:prSet>
      <dgm:spPr/>
    </dgm:pt>
    <dgm:pt modelId="{69F7F6BE-1E78-4EB6-82C4-F59DCADF01B8}" type="pres">
      <dgm:prSet presAssocID="{4E69226B-9996-4E24-B304-2E0D3A9D7BB7}" presName="base" presStyleLbl="dkBgShp" presStyleIdx="1" presStyleCnt="2" custLinFactNeighborY="3766"/>
      <dgm:spPr>
        <a:solidFill>
          <a:srgbClr val="DB5355"/>
        </a:solidFill>
      </dgm:spPr>
    </dgm:pt>
  </dgm:ptLst>
  <dgm:cxnLst>
    <dgm:cxn modelId="{CF03741B-62E6-4E40-A288-00D5BC87F490}" srcId="{4E69226B-9996-4E24-B304-2E0D3A9D7BB7}" destId="{5D0F2A82-8172-48EB-BCD4-E83EAB003FDA}" srcOrd="2" destOrd="0" parTransId="{AA8E9689-3655-4F74-829D-D1E41C070A0C}" sibTransId="{E3824849-AD67-4318-B86D-911971F98AAE}"/>
    <dgm:cxn modelId="{03C2ED1C-091F-4A0F-903E-9F3A5F0E0430}" srcId="{4E69226B-9996-4E24-B304-2E0D3A9D7BB7}" destId="{9181A223-A6DA-487B-B501-112433B227A8}" srcOrd="4" destOrd="0" parTransId="{204A0846-AA43-4DCD-896B-74F884B2B646}" sibTransId="{ED0888A8-6922-4E38-996C-BA40789579ED}"/>
    <dgm:cxn modelId="{6C480B26-19DF-4E79-B166-2BCEE8D04CEE}" type="presOf" srcId="{775E4BB8-492B-4907-B3A1-79AA7EC2D81A}" destId="{CFC9323F-C2B5-4F30-9078-1FB0AE5CEE5F}" srcOrd="0" destOrd="0" presId="urn:microsoft.com/office/officeart/2005/8/layout/hList3"/>
    <dgm:cxn modelId="{FA556B30-9972-45AE-B54F-8B1F94978E8B}" srcId="{4E69226B-9996-4E24-B304-2E0D3A9D7BB7}" destId="{45DD042C-160E-44BD-914E-8590D132CE17}" srcOrd="1" destOrd="0" parTransId="{1617A2AF-0DA7-4815-83D0-D40784ECD18E}" sibTransId="{A0C0836C-6CAD-4D9E-A461-DB7239D17214}"/>
    <dgm:cxn modelId="{B3E2053A-2123-4060-B0E1-6FBAE09E2098}" type="presOf" srcId="{4E69226B-9996-4E24-B304-2E0D3A9D7BB7}" destId="{BA195544-B1EC-40F2-A020-52944A7BCE3B}" srcOrd="0" destOrd="0" presId="urn:microsoft.com/office/officeart/2005/8/layout/hList3"/>
    <dgm:cxn modelId="{CE9EE83E-DD0D-4D98-A4C9-918581F78717}" type="presOf" srcId="{9181A223-A6DA-487B-B501-112433B227A8}" destId="{7D12EF8F-EE7D-4EAE-8E8F-5BE41888AC3B}" srcOrd="0" destOrd="0" presId="urn:microsoft.com/office/officeart/2005/8/layout/hList3"/>
    <dgm:cxn modelId="{E6EB7748-E375-4EF5-8D9E-8F0F7A781C2A}" srcId="{4E69226B-9996-4E24-B304-2E0D3A9D7BB7}" destId="{775E4BB8-492B-4907-B3A1-79AA7EC2D81A}" srcOrd="0" destOrd="0" parTransId="{8C9FE5C3-A4DE-4CE7-A8BF-6ECD632483F7}" sibTransId="{4F379C5F-D84E-4CD9-97CD-0E058956FA23}"/>
    <dgm:cxn modelId="{43CEE16F-9AC4-4001-AC0A-1303CBCFBA0D}" type="presOf" srcId="{7BECC3E8-4B23-45CB-88BA-069738072F55}" destId="{88B0352E-ECE5-47D6-87C7-6A45C80A51AA}" srcOrd="0" destOrd="0" presId="urn:microsoft.com/office/officeart/2005/8/layout/hList3"/>
    <dgm:cxn modelId="{57B43770-3D13-421D-B273-885816F248F7}" srcId="{7BECC3E8-4B23-45CB-88BA-069738072F55}" destId="{4E69226B-9996-4E24-B304-2E0D3A9D7BB7}" srcOrd="0" destOrd="0" parTransId="{D9C1FC08-212E-49F1-B615-ED6A6FA1D166}" sibTransId="{39219B78-0583-419E-9BC6-5FD14A8F849A}"/>
    <dgm:cxn modelId="{9C3419C4-E604-443F-88F8-4B8B84CFC241}" type="presOf" srcId="{45DD042C-160E-44BD-914E-8590D132CE17}" destId="{8436EDCC-C171-482B-9F1B-8E437D60D6C5}" srcOrd="0" destOrd="0" presId="urn:microsoft.com/office/officeart/2005/8/layout/hList3"/>
    <dgm:cxn modelId="{943595CA-D637-4E2A-AE7E-FCB99B39004D}" type="presOf" srcId="{5D0F2A82-8172-48EB-BCD4-E83EAB003FDA}" destId="{54FBF3A5-8F9E-4C02-B31C-6736881C5D10}" srcOrd="0" destOrd="0" presId="urn:microsoft.com/office/officeart/2005/8/layout/hList3"/>
    <dgm:cxn modelId="{2759A5E5-CB43-4AA0-8ED2-0E8E79711C29}" srcId="{4E69226B-9996-4E24-B304-2E0D3A9D7BB7}" destId="{A36A15A1-385A-46D5-B681-319985E6729C}" srcOrd="3" destOrd="0" parTransId="{A0351393-B464-419D-A501-C1281933C2E1}" sibTransId="{1BFF1EA8-CA5B-45F5-85D6-7B29671E95C1}"/>
    <dgm:cxn modelId="{0C9E00EA-046F-4E76-B36F-EFC7F1D91BD1}" type="presOf" srcId="{A36A15A1-385A-46D5-B681-319985E6729C}" destId="{7C9467BB-59AE-458B-BF03-A05E55CC8F36}" srcOrd="0" destOrd="0" presId="urn:microsoft.com/office/officeart/2005/8/layout/hList3"/>
    <dgm:cxn modelId="{887D091D-A797-41AE-B6BC-DB6EFCDE41ED}" type="presParOf" srcId="{88B0352E-ECE5-47D6-87C7-6A45C80A51AA}" destId="{BA195544-B1EC-40F2-A020-52944A7BCE3B}" srcOrd="0" destOrd="0" presId="urn:microsoft.com/office/officeart/2005/8/layout/hList3"/>
    <dgm:cxn modelId="{C3896710-7AA0-4283-97D0-45F7945EFAD6}" type="presParOf" srcId="{88B0352E-ECE5-47D6-87C7-6A45C80A51AA}" destId="{7D228AC6-5754-4C50-B14D-8710A6881AC0}" srcOrd="1" destOrd="0" presId="urn:microsoft.com/office/officeart/2005/8/layout/hList3"/>
    <dgm:cxn modelId="{77D8D2F6-E049-4A6A-A8BB-2837627CE9B5}" type="presParOf" srcId="{7D228AC6-5754-4C50-B14D-8710A6881AC0}" destId="{CFC9323F-C2B5-4F30-9078-1FB0AE5CEE5F}" srcOrd="0" destOrd="0" presId="urn:microsoft.com/office/officeart/2005/8/layout/hList3"/>
    <dgm:cxn modelId="{EA88B022-0CA3-48FF-B1DA-39BF0D1F37B1}" type="presParOf" srcId="{7D228AC6-5754-4C50-B14D-8710A6881AC0}" destId="{8436EDCC-C171-482B-9F1B-8E437D60D6C5}" srcOrd="1" destOrd="0" presId="urn:microsoft.com/office/officeart/2005/8/layout/hList3"/>
    <dgm:cxn modelId="{8C23EE53-5ED8-49C6-BF6C-17DA2DD378F3}" type="presParOf" srcId="{7D228AC6-5754-4C50-B14D-8710A6881AC0}" destId="{54FBF3A5-8F9E-4C02-B31C-6736881C5D10}" srcOrd="2" destOrd="0" presId="urn:microsoft.com/office/officeart/2005/8/layout/hList3"/>
    <dgm:cxn modelId="{F4B856DA-3E71-40E6-BE64-29A47E40B638}" type="presParOf" srcId="{7D228AC6-5754-4C50-B14D-8710A6881AC0}" destId="{7C9467BB-59AE-458B-BF03-A05E55CC8F36}" srcOrd="3" destOrd="0" presId="urn:microsoft.com/office/officeart/2005/8/layout/hList3"/>
    <dgm:cxn modelId="{1BBD71DA-0C6B-4DA5-B6A8-9A66923DEE1D}" type="presParOf" srcId="{7D228AC6-5754-4C50-B14D-8710A6881AC0}" destId="{7D12EF8F-EE7D-4EAE-8E8F-5BE41888AC3B}" srcOrd="4" destOrd="0" presId="urn:microsoft.com/office/officeart/2005/8/layout/hList3"/>
    <dgm:cxn modelId="{31F305D5-B928-4C80-9C46-A4BB41434B1F}" type="presParOf" srcId="{88B0352E-ECE5-47D6-87C7-6A45C80A51AA}" destId="{69F7F6BE-1E78-4EB6-82C4-F59DCADF01B8}"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57DC9C-EC58-4370-A46B-B1F0F6947069}" type="doc">
      <dgm:prSet loTypeId="urn:microsoft.com/office/officeart/2005/8/layout/process2" loCatId="process" qsTypeId="urn:microsoft.com/office/officeart/2005/8/quickstyle/simple1" qsCatId="simple" csTypeId="urn:microsoft.com/office/officeart/2005/8/colors/accent6_2" csCatId="accent6" phldr="1"/>
      <dgm:spPr/>
    </dgm:pt>
    <dgm:pt modelId="{BE0B5EAD-1946-4969-A32E-0FFF5403A773}">
      <dgm:prSet phldrT="[文本]"/>
      <dgm:spPr>
        <a:solidFill>
          <a:srgbClr val="DB5355"/>
        </a:solidFill>
      </dgm:spPr>
      <dgm:t>
        <a:bodyPr/>
        <a:lstStyle/>
        <a:p>
          <a:r>
            <a:rPr lang="zh-CN" altLang="en-US" dirty="0"/>
            <a:t>登录图书馆主页：</a:t>
          </a:r>
          <a:r>
            <a:rPr lang="en-US" altLang="en-US" dirty="0"/>
            <a:t>http://lib.ccmusic.edu.cn/</a:t>
          </a:r>
          <a:endParaRPr lang="zh-CN" altLang="en-US" dirty="0"/>
        </a:p>
      </dgm:t>
    </dgm:pt>
    <dgm:pt modelId="{FD70933B-EF6F-4E32-9544-453E49A9AD53}" type="parTrans" cxnId="{17BBF81C-8EEC-4AC0-AE1D-4B84EAC38481}">
      <dgm:prSet/>
      <dgm:spPr/>
      <dgm:t>
        <a:bodyPr/>
        <a:lstStyle/>
        <a:p>
          <a:endParaRPr lang="zh-CN" altLang="en-US"/>
        </a:p>
      </dgm:t>
    </dgm:pt>
    <dgm:pt modelId="{AD809B95-8237-43AE-96CE-AFF732B29F38}" type="sibTrans" cxnId="{17BBF81C-8EEC-4AC0-AE1D-4B84EAC38481}">
      <dgm:prSet/>
      <dgm:spPr>
        <a:solidFill>
          <a:schemeClr val="bg2">
            <a:lumMod val="75000"/>
          </a:schemeClr>
        </a:solidFill>
      </dgm:spPr>
      <dgm:t>
        <a:bodyPr/>
        <a:lstStyle/>
        <a:p>
          <a:endParaRPr lang="zh-CN" altLang="en-US"/>
        </a:p>
      </dgm:t>
    </dgm:pt>
    <dgm:pt modelId="{E60032CD-35EC-4B4A-9015-16551FCCC1A7}">
      <dgm:prSet phldrT="[文本]"/>
      <dgm:spPr>
        <a:solidFill>
          <a:srgbClr val="DB5355">
            <a:alpha val="70000"/>
          </a:srgbClr>
        </a:solidFill>
      </dgm:spPr>
      <dgm:t>
        <a:bodyPr/>
        <a:lstStyle/>
        <a:p>
          <a:r>
            <a:rPr lang="zh-CN" altLang="en-US" dirty="0"/>
            <a:t>查看“数字资源”栏目</a:t>
          </a:r>
        </a:p>
      </dgm:t>
    </dgm:pt>
    <dgm:pt modelId="{DCED0B37-204F-4E1C-9F03-1EF99B854DDC}" type="parTrans" cxnId="{EA5739B8-D381-43D0-941E-1786E186A6CA}">
      <dgm:prSet/>
      <dgm:spPr/>
      <dgm:t>
        <a:bodyPr/>
        <a:lstStyle/>
        <a:p>
          <a:endParaRPr lang="zh-CN" altLang="en-US"/>
        </a:p>
      </dgm:t>
    </dgm:pt>
    <dgm:pt modelId="{D8A0B0AD-AB7A-4253-A814-F747BAD0164A}" type="sibTrans" cxnId="{EA5739B8-D381-43D0-941E-1786E186A6CA}">
      <dgm:prSet/>
      <dgm:spPr>
        <a:solidFill>
          <a:schemeClr val="bg2">
            <a:lumMod val="75000"/>
          </a:schemeClr>
        </a:solidFill>
      </dgm:spPr>
      <dgm:t>
        <a:bodyPr/>
        <a:lstStyle/>
        <a:p>
          <a:endParaRPr lang="zh-CN" altLang="en-US"/>
        </a:p>
      </dgm:t>
    </dgm:pt>
    <dgm:pt modelId="{972C25AA-3329-4031-A7D3-18AED9D78BA5}">
      <dgm:prSet phldrT="[文本]"/>
      <dgm:spPr>
        <a:solidFill>
          <a:srgbClr val="DB5355">
            <a:alpha val="70000"/>
          </a:srgbClr>
        </a:solidFill>
      </dgm:spPr>
      <dgm:t>
        <a:bodyPr/>
        <a:lstStyle/>
        <a:p>
          <a:r>
            <a:rPr lang="zh-CN" altLang="en-US" dirty="0"/>
            <a:t>点击感兴趣的子栏目，获取相关数据库列表</a:t>
          </a:r>
        </a:p>
      </dgm:t>
    </dgm:pt>
    <dgm:pt modelId="{3BBD59CD-35F9-4C39-9DFA-23126BBBBDE7}" type="parTrans" cxnId="{8B2D2B77-12CD-493D-A254-A2348F642A79}">
      <dgm:prSet/>
      <dgm:spPr/>
      <dgm:t>
        <a:bodyPr/>
        <a:lstStyle/>
        <a:p>
          <a:endParaRPr lang="zh-CN" altLang="en-US"/>
        </a:p>
      </dgm:t>
    </dgm:pt>
    <dgm:pt modelId="{3EE276A9-104D-4E05-8FA5-16B44BDC7A3B}" type="sibTrans" cxnId="{8B2D2B77-12CD-493D-A254-A2348F642A79}">
      <dgm:prSet/>
      <dgm:spPr>
        <a:solidFill>
          <a:schemeClr val="bg2">
            <a:lumMod val="75000"/>
          </a:schemeClr>
        </a:solidFill>
      </dgm:spPr>
      <dgm:t>
        <a:bodyPr/>
        <a:lstStyle/>
        <a:p>
          <a:endParaRPr lang="zh-CN" altLang="en-US"/>
        </a:p>
      </dgm:t>
    </dgm:pt>
    <dgm:pt modelId="{4F07C89F-1E18-4947-874A-8B888A535FE0}">
      <dgm:prSet phldrT="[文本]"/>
      <dgm:spPr>
        <a:solidFill>
          <a:srgbClr val="DB5355">
            <a:alpha val="70000"/>
          </a:srgbClr>
        </a:solidFill>
      </dgm:spPr>
      <dgm:t>
        <a:bodyPr/>
        <a:lstStyle/>
        <a:p>
          <a:r>
            <a:rPr lang="zh-CN" altLang="en-US" dirty="0"/>
            <a:t>点击想要访问的数据库名称，获取该数据库的详细介绍及访问地址</a:t>
          </a:r>
        </a:p>
      </dgm:t>
    </dgm:pt>
    <dgm:pt modelId="{7E76C805-9E01-4E9B-990F-DAC8507A4565}" type="parTrans" cxnId="{AFD331E2-C533-4DE6-BC1F-9DD1E7F55A53}">
      <dgm:prSet/>
      <dgm:spPr/>
      <dgm:t>
        <a:bodyPr/>
        <a:lstStyle/>
        <a:p>
          <a:endParaRPr lang="zh-CN" altLang="en-US"/>
        </a:p>
      </dgm:t>
    </dgm:pt>
    <dgm:pt modelId="{D17CD305-C45A-4D4E-87FE-8D1E668A1BCC}" type="sibTrans" cxnId="{AFD331E2-C533-4DE6-BC1F-9DD1E7F55A53}">
      <dgm:prSet/>
      <dgm:spPr/>
      <dgm:t>
        <a:bodyPr/>
        <a:lstStyle/>
        <a:p>
          <a:endParaRPr lang="zh-CN" altLang="en-US"/>
        </a:p>
      </dgm:t>
    </dgm:pt>
    <dgm:pt modelId="{8E31FAB4-85D0-4089-9ED5-C21E3CD422C6}" type="pres">
      <dgm:prSet presAssocID="{7A57DC9C-EC58-4370-A46B-B1F0F6947069}" presName="linearFlow" presStyleCnt="0">
        <dgm:presLayoutVars>
          <dgm:resizeHandles val="exact"/>
        </dgm:presLayoutVars>
      </dgm:prSet>
      <dgm:spPr/>
    </dgm:pt>
    <dgm:pt modelId="{0C20FCD5-77ED-48D1-BC59-BC302AC1DA29}" type="pres">
      <dgm:prSet presAssocID="{BE0B5EAD-1946-4969-A32E-0FFF5403A773}" presName="node" presStyleLbl="node1" presStyleIdx="0" presStyleCnt="4" custLinFactNeighborX="233" custLinFactNeighborY="1720">
        <dgm:presLayoutVars>
          <dgm:bulletEnabled val="1"/>
        </dgm:presLayoutVars>
      </dgm:prSet>
      <dgm:spPr/>
    </dgm:pt>
    <dgm:pt modelId="{86377F1A-D1B1-47E0-B470-B9F6064F57ED}" type="pres">
      <dgm:prSet presAssocID="{AD809B95-8237-43AE-96CE-AFF732B29F38}" presName="sibTrans" presStyleLbl="sibTrans2D1" presStyleIdx="0" presStyleCnt="3"/>
      <dgm:spPr/>
    </dgm:pt>
    <dgm:pt modelId="{AB0F43FB-1068-4D67-B30E-A67E4556CC1A}" type="pres">
      <dgm:prSet presAssocID="{AD809B95-8237-43AE-96CE-AFF732B29F38}" presName="connectorText" presStyleLbl="sibTrans2D1" presStyleIdx="0" presStyleCnt="3"/>
      <dgm:spPr/>
    </dgm:pt>
    <dgm:pt modelId="{4858842D-C4A5-44B2-8945-DDB3AF160C9B}" type="pres">
      <dgm:prSet presAssocID="{E60032CD-35EC-4B4A-9015-16551FCCC1A7}" presName="node" presStyleLbl="node1" presStyleIdx="1" presStyleCnt="4">
        <dgm:presLayoutVars>
          <dgm:bulletEnabled val="1"/>
        </dgm:presLayoutVars>
      </dgm:prSet>
      <dgm:spPr/>
    </dgm:pt>
    <dgm:pt modelId="{D04EC580-DF44-41A3-B9E1-B1E3C30CAACA}" type="pres">
      <dgm:prSet presAssocID="{D8A0B0AD-AB7A-4253-A814-F747BAD0164A}" presName="sibTrans" presStyleLbl="sibTrans2D1" presStyleIdx="1" presStyleCnt="3"/>
      <dgm:spPr/>
    </dgm:pt>
    <dgm:pt modelId="{BAB7A12A-7F8E-45D9-88BC-47C66D4EBFAC}" type="pres">
      <dgm:prSet presAssocID="{D8A0B0AD-AB7A-4253-A814-F747BAD0164A}" presName="connectorText" presStyleLbl="sibTrans2D1" presStyleIdx="1" presStyleCnt="3"/>
      <dgm:spPr/>
    </dgm:pt>
    <dgm:pt modelId="{7548BD1E-EC34-44F6-9081-78308F404A3C}" type="pres">
      <dgm:prSet presAssocID="{972C25AA-3329-4031-A7D3-18AED9D78BA5}" presName="node" presStyleLbl="node1" presStyleIdx="2" presStyleCnt="4">
        <dgm:presLayoutVars>
          <dgm:bulletEnabled val="1"/>
        </dgm:presLayoutVars>
      </dgm:prSet>
      <dgm:spPr/>
    </dgm:pt>
    <dgm:pt modelId="{0B8BC389-0689-4A32-A902-67E9168DAB0D}" type="pres">
      <dgm:prSet presAssocID="{3EE276A9-104D-4E05-8FA5-16B44BDC7A3B}" presName="sibTrans" presStyleLbl="sibTrans2D1" presStyleIdx="2" presStyleCnt="3"/>
      <dgm:spPr/>
    </dgm:pt>
    <dgm:pt modelId="{3A3F6BEA-D399-49C7-9C2C-F6ACF13CCC8C}" type="pres">
      <dgm:prSet presAssocID="{3EE276A9-104D-4E05-8FA5-16B44BDC7A3B}" presName="connectorText" presStyleLbl="sibTrans2D1" presStyleIdx="2" presStyleCnt="3"/>
      <dgm:spPr/>
    </dgm:pt>
    <dgm:pt modelId="{D44E33B8-D83D-4083-B967-4A1F7274DD24}" type="pres">
      <dgm:prSet presAssocID="{4F07C89F-1E18-4947-874A-8B888A535FE0}" presName="node" presStyleLbl="node1" presStyleIdx="3" presStyleCnt="4">
        <dgm:presLayoutVars>
          <dgm:bulletEnabled val="1"/>
        </dgm:presLayoutVars>
      </dgm:prSet>
      <dgm:spPr/>
    </dgm:pt>
  </dgm:ptLst>
  <dgm:cxnLst>
    <dgm:cxn modelId="{55252C15-00C2-4649-994C-117446B71EFD}" type="presOf" srcId="{D8A0B0AD-AB7A-4253-A814-F747BAD0164A}" destId="{D04EC580-DF44-41A3-B9E1-B1E3C30CAACA}" srcOrd="0" destOrd="0" presId="urn:microsoft.com/office/officeart/2005/8/layout/process2"/>
    <dgm:cxn modelId="{17BBF81C-8EEC-4AC0-AE1D-4B84EAC38481}" srcId="{7A57DC9C-EC58-4370-A46B-B1F0F6947069}" destId="{BE0B5EAD-1946-4969-A32E-0FFF5403A773}" srcOrd="0" destOrd="0" parTransId="{FD70933B-EF6F-4E32-9544-453E49A9AD53}" sibTransId="{AD809B95-8237-43AE-96CE-AFF732B29F38}"/>
    <dgm:cxn modelId="{4527352C-D341-4676-B00E-25C2DBFFB20C}" type="presOf" srcId="{7A57DC9C-EC58-4370-A46B-B1F0F6947069}" destId="{8E31FAB4-85D0-4089-9ED5-C21E3CD422C6}" srcOrd="0" destOrd="0" presId="urn:microsoft.com/office/officeart/2005/8/layout/process2"/>
    <dgm:cxn modelId="{C4029F4E-34A1-4D1A-BF72-6931C8088310}" type="presOf" srcId="{972C25AA-3329-4031-A7D3-18AED9D78BA5}" destId="{7548BD1E-EC34-44F6-9081-78308F404A3C}" srcOrd="0" destOrd="0" presId="urn:microsoft.com/office/officeart/2005/8/layout/process2"/>
    <dgm:cxn modelId="{8B2D2B77-12CD-493D-A254-A2348F642A79}" srcId="{7A57DC9C-EC58-4370-A46B-B1F0F6947069}" destId="{972C25AA-3329-4031-A7D3-18AED9D78BA5}" srcOrd="2" destOrd="0" parTransId="{3BBD59CD-35F9-4C39-9DFA-23126BBBBDE7}" sibTransId="{3EE276A9-104D-4E05-8FA5-16B44BDC7A3B}"/>
    <dgm:cxn modelId="{88EE73A4-73C7-4A72-9FDE-C703F13B6ACA}" type="presOf" srcId="{3EE276A9-104D-4E05-8FA5-16B44BDC7A3B}" destId="{3A3F6BEA-D399-49C7-9C2C-F6ACF13CCC8C}" srcOrd="1" destOrd="0" presId="urn:microsoft.com/office/officeart/2005/8/layout/process2"/>
    <dgm:cxn modelId="{08AD33A7-013A-4BBE-8867-1A5F18FEDEE3}" type="presOf" srcId="{3EE276A9-104D-4E05-8FA5-16B44BDC7A3B}" destId="{0B8BC389-0689-4A32-A902-67E9168DAB0D}" srcOrd="0" destOrd="0" presId="urn:microsoft.com/office/officeart/2005/8/layout/process2"/>
    <dgm:cxn modelId="{EA5739B8-D381-43D0-941E-1786E186A6CA}" srcId="{7A57DC9C-EC58-4370-A46B-B1F0F6947069}" destId="{E60032CD-35EC-4B4A-9015-16551FCCC1A7}" srcOrd="1" destOrd="0" parTransId="{DCED0B37-204F-4E1C-9F03-1EF99B854DDC}" sibTransId="{D8A0B0AD-AB7A-4253-A814-F747BAD0164A}"/>
    <dgm:cxn modelId="{7B12C6CC-B9F4-4301-AA37-69E76E422EEE}" type="presOf" srcId="{AD809B95-8237-43AE-96CE-AFF732B29F38}" destId="{86377F1A-D1B1-47E0-B470-B9F6064F57ED}" srcOrd="0" destOrd="0" presId="urn:microsoft.com/office/officeart/2005/8/layout/process2"/>
    <dgm:cxn modelId="{40E42BDC-236C-4B34-B65E-4F1B125AAC2A}" type="presOf" srcId="{E60032CD-35EC-4B4A-9015-16551FCCC1A7}" destId="{4858842D-C4A5-44B2-8945-DDB3AF160C9B}" srcOrd="0" destOrd="0" presId="urn:microsoft.com/office/officeart/2005/8/layout/process2"/>
    <dgm:cxn modelId="{7E7971DC-8964-4C50-B002-521475A4B384}" type="presOf" srcId="{BE0B5EAD-1946-4969-A32E-0FFF5403A773}" destId="{0C20FCD5-77ED-48D1-BC59-BC302AC1DA29}" srcOrd="0" destOrd="0" presId="urn:microsoft.com/office/officeart/2005/8/layout/process2"/>
    <dgm:cxn modelId="{F8739FE1-94E3-45F2-B63B-EC26746DABD9}" type="presOf" srcId="{AD809B95-8237-43AE-96CE-AFF732B29F38}" destId="{AB0F43FB-1068-4D67-B30E-A67E4556CC1A}" srcOrd="1" destOrd="0" presId="urn:microsoft.com/office/officeart/2005/8/layout/process2"/>
    <dgm:cxn modelId="{AFD331E2-C533-4DE6-BC1F-9DD1E7F55A53}" srcId="{7A57DC9C-EC58-4370-A46B-B1F0F6947069}" destId="{4F07C89F-1E18-4947-874A-8B888A535FE0}" srcOrd="3" destOrd="0" parTransId="{7E76C805-9E01-4E9B-990F-DAC8507A4565}" sibTransId="{D17CD305-C45A-4D4E-87FE-8D1E668A1BCC}"/>
    <dgm:cxn modelId="{C144A3F3-EE5E-484F-BA63-D6A0C6D35BA2}" type="presOf" srcId="{4F07C89F-1E18-4947-874A-8B888A535FE0}" destId="{D44E33B8-D83D-4083-B967-4A1F7274DD24}" srcOrd="0" destOrd="0" presId="urn:microsoft.com/office/officeart/2005/8/layout/process2"/>
    <dgm:cxn modelId="{96AA30FD-74DD-4C0A-8C87-1CDAA281EBAC}" type="presOf" srcId="{D8A0B0AD-AB7A-4253-A814-F747BAD0164A}" destId="{BAB7A12A-7F8E-45D9-88BC-47C66D4EBFAC}" srcOrd="1" destOrd="0" presId="urn:microsoft.com/office/officeart/2005/8/layout/process2"/>
    <dgm:cxn modelId="{AFD1ECF6-5F1D-4152-8601-B6E566F0DA01}" type="presParOf" srcId="{8E31FAB4-85D0-4089-9ED5-C21E3CD422C6}" destId="{0C20FCD5-77ED-48D1-BC59-BC302AC1DA29}" srcOrd="0" destOrd="0" presId="urn:microsoft.com/office/officeart/2005/8/layout/process2"/>
    <dgm:cxn modelId="{DDA4BF24-75FE-4AE7-9C7A-9C1B9054D01A}" type="presParOf" srcId="{8E31FAB4-85D0-4089-9ED5-C21E3CD422C6}" destId="{86377F1A-D1B1-47E0-B470-B9F6064F57ED}" srcOrd="1" destOrd="0" presId="urn:microsoft.com/office/officeart/2005/8/layout/process2"/>
    <dgm:cxn modelId="{5E70537C-D18F-4D3E-B578-8E8B8CD3E57D}" type="presParOf" srcId="{86377F1A-D1B1-47E0-B470-B9F6064F57ED}" destId="{AB0F43FB-1068-4D67-B30E-A67E4556CC1A}" srcOrd="0" destOrd="0" presId="urn:microsoft.com/office/officeart/2005/8/layout/process2"/>
    <dgm:cxn modelId="{E404DD4C-B0EA-446E-86C3-9BAB55660BE6}" type="presParOf" srcId="{8E31FAB4-85D0-4089-9ED5-C21E3CD422C6}" destId="{4858842D-C4A5-44B2-8945-DDB3AF160C9B}" srcOrd="2" destOrd="0" presId="urn:microsoft.com/office/officeart/2005/8/layout/process2"/>
    <dgm:cxn modelId="{4DEF41F0-AFF2-4FA7-8738-03A12AC16FDF}" type="presParOf" srcId="{8E31FAB4-85D0-4089-9ED5-C21E3CD422C6}" destId="{D04EC580-DF44-41A3-B9E1-B1E3C30CAACA}" srcOrd="3" destOrd="0" presId="urn:microsoft.com/office/officeart/2005/8/layout/process2"/>
    <dgm:cxn modelId="{C81C5C5B-4AF8-410E-B3E1-CD61D5AA3300}" type="presParOf" srcId="{D04EC580-DF44-41A3-B9E1-B1E3C30CAACA}" destId="{BAB7A12A-7F8E-45D9-88BC-47C66D4EBFAC}" srcOrd="0" destOrd="0" presId="urn:microsoft.com/office/officeart/2005/8/layout/process2"/>
    <dgm:cxn modelId="{A1C6595A-2626-4953-A507-03F4A8271D9D}" type="presParOf" srcId="{8E31FAB4-85D0-4089-9ED5-C21E3CD422C6}" destId="{7548BD1E-EC34-44F6-9081-78308F404A3C}" srcOrd="4" destOrd="0" presId="urn:microsoft.com/office/officeart/2005/8/layout/process2"/>
    <dgm:cxn modelId="{18B67361-135D-4B0E-AC40-595BF0500E68}" type="presParOf" srcId="{8E31FAB4-85D0-4089-9ED5-C21E3CD422C6}" destId="{0B8BC389-0689-4A32-A902-67E9168DAB0D}" srcOrd="5" destOrd="0" presId="urn:microsoft.com/office/officeart/2005/8/layout/process2"/>
    <dgm:cxn modelId="{6A69555B-7B0F-45E1-AE1D-E1140DD2550E}" type="presParOf" srcId="{0B8BC389-0689-4A32-A902-67E9168DAB0D}" destId="{3A3F6BEA-D399-49C7-9C2C-F6ACF13CCC8C}" srcOrd="0" destOrd="0" presId="urn:microsoft.com/office/officeart/2005/8/layout/process2"/>
    <dgm:cxn modelId="{71828713-F44C-409B-B28E-73C70BAA45A5}" type="presParOf" srcId="{8E31FAB4-85D0-4089-9ED5-C21E3CD422C6}" destId="{D44E33B8-D83D-4083-B967-4A1F7274DD24}" srcOrd="6"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57DC9C-EC58-4370-A46B-B1F0F6947069}" type="doc">
      <dgm:prSet loTypeId="urn:microsoft.com/office/officeart/2005/8/layout/process2" loCatId="process" qsTypeId="urn:microsoft.com/office/officeart/2005/8/quickstyle/simple1" qsCatId="simple" csTypeId="urn:microsoft.com/office/officeart/2005/8/colors/accent6_2" csCatId="accent6" phldr="1"/>
      <dgm:spPr/>
    </dgm:pt>
    <dgm:pt modelId="{BE0B5EAD-1946-4969-A32E-0FFF5403A773}">
      <dgm:prSet phldrT="[文本]"/>
      <dgm:spPr>
        <a:solidFill>
          <a:srgbClr val="DB5355">
            <a:alpha val="70000"/>
          </a:srgbClr>
        </a:solidFill>
      </dgm:spPr>
      <dgm:t>
        <a:bodyPr/>
        <a:lstStyle/>
        <a:p>
          <a:r>
            <a:rPr lang="zh-CN" altLang="en-US" dirty="0"/>
            <a:t>登录图书馆主页：</a:t>
          </a:r>
          <a:r>
            <a:rPr lang="en-US" altLang="en-US" dirty="0"/>
            <a:t>http://lib.ccmusic.edu.cn/</a:t>
          </a:r>
          <a:endParaRPr lang="zh-CN" altLang="en-US" dirty="0"/>
        </a:p>
      </dgm:t>
    </dgm:pt>
    <dgm:pt modelId="{FD70933B-EF6F-4E32-9544-453E49A9AD53}" type="parTrans" cxnId="{17BBF81C-8EEC-4AC0-AE1D-4B84EAC38481}">
      <dgm:prSet/>
      <dgm:spPr/>
      <dgm:t>
        <a:bodyPr/>
        <a:lstStyle/>
        <a:p>
          <a:endParaRPr lang="zh-CN" altLang="en-US"/>
        </a:p>
      </dgm:t>
    </dgm:pt>
    <dgm:pt modelId="{AD809B95-8237-43AE-96CE-AFF732B29F38}" type="sibTrans" cxnId="{17BBF81C-8EEC-4AC0-AE1D-4B84EAC38481}">
      <dgm:prSet/>
      <dgm:spPr>
        <a:solidFill>
          <a:schemeClr val="bg2">
            <a:lumMod val="75000"/>
          </a:schemeClr>
        </a:solidFill>
      </dgm:spPr>
      <dgm:t>
        <a:bodyPr/>
        <a:lstStyle/>
        <a:p>
          <a:endParaRPr lang="zh-CN" altLang="en-US"/>
        </a:p>
      </dgm:t>
    </dgm:pt>
    <dgm:pt modelId="{E60032CD-35EC-4B4A-9015-16551FCCC1A7}">
      <dgm:prSet phldrT="[文本]"/>
      <dgm:spPr>
        <a:solidFill>
          <a:srgbClr val="DB5355"/>
        </a:solidFill>
      </dgm:spPr>
      <dgm:t>
        <a:bodyPr/>
        <a:lstStyle/>
        <a:p>
          <a:r>
            <a:rPr lang="zh-CN" altLang="en-US" dirty="0"/>
            <a:t>查看“数字资源”栏目</a:t>
          </a:r>
        </a:p>
      </dgm:t>
    </dgm:pt>
    <dgm:pt modelId="{DCED0B37-204F-4E1C-9F03-1EF99B854DDC}" type="parTrans" cxnId="{EA5739B8-D381-43D0-941E-1786E186A6CA}">
      <dgm:prSet/>
      <dgm:spPr/>
      <dgm:t>
        <a:bodyPr/>
        <a:lstStyle/>
        <a:p>
          <a:endParaRPr lang="zh-CN" altLang="en-US"/>
        </a:p>
      </dgm:t>
    </dgm:pt>
    <dgm:pt modelId="{D8A0B0AD-AB7A-4253-A814-F747BAD0164A}" type="sibTrans" cxnId="{EA5739B8-D381-43D0-941E-1786E186A6CA}">
      <dgm:prSet/>
      <dgm:spPr>
        <a:solidFill>
          <a:schemeClr val="bg2">
            <a:lumMod val="75000"/>
          </a:schemeClr>
        </a:solidFill>
      </dgm:spPr>
      <dgm:t>
        <a:bodyPr/>
        <a:lstStyle/>
        <a:p>
          <a:endParaRPr lang="zh-CN" altLang="en-US"/>
        </a:p>
      </dgm:t>
    </dgm:pt>
    <dgm:pt modelId="{972C25AA-3329-4031-A7D3-18AED9D78BA5}">
      <dgm:prSet phldrT="[文本]"/>
      <dgm:spPr>
        <a:solidFill>
          <a:srgbClr val="DB5355">
            <a:alpha val="70000"/>
          </a:srgbClr>
        </a:solidFill>
      </dgm:spPr>
      <dgm:t>
        <a:bodyPr/>
        <a:lstStyle/>
        <a:p>
          <a:r>
            <a:rPr lang="zh-CN" altLang="en-US" dirty="0"/>
            <a:t>点击感兴趣的子栏目，获取相关数据库列表（以中文数据库为例）</a:t>
          </a:r>
        </a:p>
      </dgm:t>
    </dgm:pt>
    <dgm:pt modelId="{3BBD59CD-35F9-4C39-9DFA-23126BBBBDE7}" type="parTrans" cxnId="{8B2D2B77-12CD-493D-A254-A2348F642A79}">
      <dgm:prSet/>
      <dgm:spPr/>
      <dgm:t>
        <a:bodyPr/>
        <a:lstStyle/>
        <a:p>
          <a:endParaRPr lang="zh-CN" altLang="en-US"/>
        </a:p>
      </dgm:t>
    </dgm:pt>
    <dgm:pt modelId="{3EE276A9-104D-4E05-8FA5-16B44BDC7A3B}" type="sibTrans" cxnId="{8B2D2B77-12CD-493D-A254-A2348F642A79}">
      <dgm:prSet/>
      <dgm:spPr>
        <a:solidFill>
          <a:schemeClr val="bg2">
            <a:lumMod val="75000"/>
          </a:schemeClr>
        </a:solidFill>
      </dgm:spPr>
      <dgm:t>
        <a:bodyPr/>
        <a:lstStyle/>
        <a:p>
          <a:endParaRPr lang="zh-CN" altLang="en-US"/>
        </a:p>
      </dgm:t>
    </dgm:pt>
    <dgm:pt modelId="{4F07C89F-1E18-4947-874A-8B888A535FE0}">
      <dgm:prSet phldrT="[文本]"/>
      <dgm:spPr>
        <a:solidFill>
          <a:srgbClr val="DB5355">
            <a:alpha val="70000"/>
          </a:srgbClr>
        </a:solidFill>
      </dgm:spPr>
      <dgm:t>
        <a:bodyPr/>
        <a:lstStyle/>
        <a:p>
          <a:r>
            <a:rPr lang="zh-CN" altLang="en-US" dirty="0"/>
            <a:t>点击想要访问的数据库名称，获取该数据库的详细介绍及</a:t>
          </a:r>
          <a:r>
            <a:rPr lang="zh-CN" altLang="en-US"/>
            <a:t>访问地址</a:t>
          </a:r>
          <a:endParaRPr lang="zh-CN" altLang="en-US" dirty="0"/>
        </a:p>
      </dgm:t>
    </dgm:pt>
    <dgm:pt modelId="{7E76C805-9E01-4E9B-990F-DAC8507A4565}" type="parTrans" cxnId="{AFD331E2-C533-4DE6-BC1F-9DD1E7F55A53}">
      <dgm:prSet/>
      <dgm:spPr/>
      <dgm:t>
        <a:bodyPr/>
        <a:lstStyle/>
        <a:p>
          <a:endParaRPr lang="zh-CN" altLang="en-US"/>
        </a:p>
      </dgm:t>
    </dgm:pt>
    <dgm:pt modelId="{D17CD305-C45A-4D4E-87FE-8D1E668A1BCC}" type="sibTrans" cxnId="{AFD331E2-C533-4DE6-BC1F-9DD1E7F55A53}">
      <dgm:prSet/>
      <dgm:spPr/>
      <dgm:t>
        <a:bodyPr/>
        <a:lstStyle/>
        <a:p>
          <a:endParaRPr lang="zh-CN" altLang="en-US"/>
        </a:p>
      </dgm:t>
    </dgm:pt>
    <dgm:pt modelId="{8E31FAB4-85D0-4089-9ED5-C21E3CD422C6}" type="pres">
      <dgm:prSet presAssocID="{7A57DC9C-EC58-4370-A46B-B1F0F6947069}" presName="linearFlow" presStyleCnt="0">
        <dgm:presLayoutVars>
          <dgm:resizeHandles val="exact"/>
        </dgm:presLayoutVars>
      </dgm:prSet>
      <dgm:spPr/>
    </dgm:pt>
    <dgm:pt modelId="{0C20FCD5-77ED-48D1-BC59-BC302AC1DA29}" type="pres">
      <dgm:prSet presAssocID="{BE0B5EAD-1946-4969-A32E-0FFF5403A773}" presName="node" presStyleLbl="node1" presStyleIdx="0" presStyleCnt="4" custLinFactNeighborX="233" custLinFactNeighborY="1720">
        <dgm:presLayoutVars>
          <dgm:bulletEnabled val="1"/>
        </dgm:presLayoutVars>
      </dgm:prSet>
      <dgm:spPr/>
    </dgm:pt>
    <dgm:pt modelId="{86377F1A-D1B1-47E0-B470-B9F6064F57ED}" type="pres">
      <dgm:prSet presAssocID="{AD809B95-8237-43AE-96CE-AFF732B29F38}" presName="sibTrans" presStyleLbl="sibTrans2D1" presStyleIdx="0" presStyleCnt="3"/>
      <dgm:spPr/>
    </dgm:pt>
    <dgm:pt modelId="{AB0F43FB-1068-4D67-B30E-A67E4556CC1A}" type="pres">
      <dgm:prSet presAssocID="{AD809B95-8237-43AE-96CE-AFF732B29F38}" presName="connectorText" presStyleLbl="sibTrans2D1" presStyleIdx="0" presStyleCnt="3"/>
      <dgm:spPr/>
    </dgm:pt>
    <dgm:pt modelId="{4858842D-C4A5-44B2-8945-DDB3AF160C9B}" type="pres">
      <dgm:prSet presAssocID="{E60032CD-35EC-4B4A-9015-16551FCCC1A7}" presName="node" presStyleLbl="node1" presStyleIdx="1" presStyleCnt="4">
        <dgm:presLayoutVars>
          <dgm:bulletEnabled val="1"/>
        </dgm:presLayoutVars>
      </dgm:prSet>
      <dgm:spPr/>
    </dgm:pt>
    <dgm:pt modelId="{D04EC580-DF44-41A3-B9E1-B1E3C30CAACA}" type="pres">
      <dgm:prSet presAssocID="{D8A0B0AD-AB7A-4253-A814-F747BAD0164A}" presName="sibTrans" presStyleLbl="sibTrans2D1" presStyleIdx="1" presStyleCnt="3"/>
      <dgm:spPr/>
    </dgm:pt>
    <dgm:pt modelId="{BAB7A12A-7F8E-45D9-88BC-47C66D4EBFAC}" type="pres">
      <dgm:prSet presAssocID="{D8A0B0AD-AB7A-4253-A814-F747BAD0164A}" presName="connectorText" presStyleLbl="sibTrans2D1" presStyleIdx="1" presStyleCnt="3"/>
      <dgm:spPr/>
    </dgm:pt>
    <dgm:pt modelId="{7548BD1E-EC34-44F6-9081-78308F404A3C}" type="pres">
      <dgm:prSet presAssocID="{972C25AA-3329-4031-A7D3-18AED9D78BA5}" presName="node" presStyleLbl="node1" presStyleIdx="2" presStyleCnt="4">
        <dgm:presLayoutVars>
          <dgm:bulletEnabled val="1"/>
        </dgm:presLayoutVars>
      </dgm:prSet>
      <dgm:spPr/>
    </dgm:pt>
    <dgm:pt modelId="{0B8BC389-0689-4A32-A902-67E9168DAB0D}" type="pres">
      <dgm:prSet presAssocID="{3EE276A9-104D-4E05-8FA5-16B44BDC7A3B}" presName="sibTrans" presStyleLbl="sibTrans2D1" presStyleIdx="2" presStyleCnt="3"/>
      <dgm:spPr/>
    </dgm:pt>
    <dgm:pt modelId="{3A3F6BEA-D399-49C7-9C2C-F6ACF13CCC8C}" type="pres">
      <dgm:prSet presAssocID="{3EE276A9-104D-4E05-8FA5-16B44BDC7A3B}" presName="connectorText" presStyleLbl="sibTrans2D1" presStyleIdx="2" presStyleCnt="3"/>
      <dgm:spPr/>
    </dgm:pt>
    <dgm:pt modelId="{D44E33B8-D83D-4083-B967-4A1F7274DD24}" type="pres">
      <dgm:prSet presAssocID="{4F07C89F-1E18-4947-874A-8B888A535FE0}" presName="node" presStyleLbl="node1" presStyleIdx="3" presStyleCnt="4">
        <dgm:presLayoutVars>
          <dgm:bulletEnabled val="1"/>
        </dgm:presLayoutVars>
      </dgm:prSet>
      <dgm:spPr/>
    </dgm:pt>
  </dgm:ptLst>
  <dgm:cxnLst>
    <dgm:cxn modelId="{CA012603-DD06-4034-B051-95F543531AEB}" type="presOf" srcId="{3EE276A9-104D-4E05-8FA5-16B44BDC7A3B}" destId="{0B8BC389-0689-4A32-A902-67E9168DAB0D}" srcOrd="0" destOrd="0" presId="urn:microsoft.com/office/officeart/2005/8/layout/process2"/>
    <dgm:cxn modelId="{7FB57D1A-1E5B-4DB2-B3EC-1FD74914974F}" type="presOf" srcId="{D8A0B0AD-AB7A-4253-A814-F747BAD0164A}" destId="{D04EC580-DF44-41A3-B9E1-B1E3C30CAACA}" srcOrd="0" destOrd="0" presId="urn:microsoft.com/office/officeart/2005/8/layout/process2"/>
    <dgm:cxn modelId="{625AB31B-F355-4B3C-8061-706EF1A74BAD}" type="presOf" srcId="{3EE276A9-104D-4E05-8FA5-16B44BDC7A3B}" destId="{3A3F6BEA-D399-49C7-9C2C-F6ACF13CCC8C}" srcOrd="1" destOrd="0" presId="urn:microsoft.com/office/officeart/2005/8/layout/process2"/>
    <dgm:cxn modelId="{17BBF81C-8EEC-4AC0-AE1D-4B84EAC38481}" srcId="{7A57DC9C-EC58-4370-A46B-B1F0F6947069}" destId="{BE0B5EAD-1946-4969-A32E-0FFF5403A773}" srcOrd="0" destOrd="0" parTransId="{FD70933B-EF6F-4E32-9544-453E49A9AD53}" sibTransId="{AD809B95-8237-43AE-96CE-AFF732B29F38}"/>
    <dgm:cxn modelId="{45E1831F-7224-4C4F-AE69-38FB9C5060EE}" type="presOf" srcId="{AD809B95-8237-43AE-96CE-AFF732B29F38}" destId="{86377F1A-D1B1-47E0-B470-B9F6064F57ED}" srcOrd="0" destOrd="0" presId="urn:microsoft.com/office/officeart/2005/8/layout/process2"/>
    <dgm:cxn modelId="{72DDA222-9A7F-4477-82B1-9D7C10709127}" type="presOf" srcId="{BE0B5EAD-1946-4969-A32E-0FFF5403A773}" destId="{0C20FCD5-77ED-48D1-BC59-BC302AC1DA29}" srcOrd="0" destOrd="0" presId="urn:microsoft.com/office/officeart/2005/8/layout/process2"/>
    <dgm:cxn modelId="{5BF6244F-799E-4933-BAC2-E048D5A1D64E}" type="presOf" srcId="{972C25AA-3329-4031-A7D3-18AED9D78BA5}" destId="{7548BD1E-EC34-44F6-9081-78308F404A3C}" srcOrd="0" destOrd="0" presId="urn:microsoft.com/office/officeart/2005/8/layout/process2"/>
    <dgm:cxn modelId="{8B2D2B77-12CD-493D-A254-A2348F642A79}" srcId="{7A57DC9C-EC58-4370-A46B-B1F0F6947069}" destId="{972C25AA-3329-4031-A7D3-18AED9D78BA5}" srcOrd="2" destOrd="0" parTransId="{3BBD59CD-35F9-4C39-9DFA-23126BBBBDE7}" sibTransId="{3EE276A9-104D-4E05-8FA5-16B44BDC7A3B}"/>
    <dgm:cxn modelId="{2924E678-6951-445F-83B2-DDA35261D2D8}" type="presOf" srcId="{E60032CD-35EC-4B4A-9015-16551FCCC1A7}" destId="{4858842D-C4A5-44B2-8945-DDB3AF160C9B}" srcOrd="0" destOrd="0" presId="urn:microsoft.com/office/officeart/2005/8/layout/process2"/>
    <dgm:cxn modelId="{6E86AF8C-BDB8-4700-80FC-94826F71C24D}" type="presOf" srcId="{AD809B95-8237-43AE-96CE-AFF732B29F38}" destId="{AB0F43FB-1068-4D67-B30E-A67E4556CC1A}" srcOrd="1" destOrd="0" presId="urn:microsoft.com/office/officeart/2005/8/layout/process2"/>
    <dgm:cxn modelId="{EA5739B8-D381-43D0-941E-1786E186A6CA}" srcId="{7A57DC9C-EC58-4370-A46B-B1F0F6947069}" destId="{E60032CD-35EC-4B4A-9015-16551FCCC1A7}" srcOrd="1" destOrd="0" parTransId="{DCED0B37-204F-4E1C-9F03-1EF99B854DDC}" sibTransId="{D8A0B0AD-AB7A-4253-A814-F747BAD0164A}"/>
    <dgm:cxn modelId="{505391BF-431F-46A8-BEBB-E605A6153C01}" type="presOf" srcId="{7A57DC9C-EC58-4370-A46B-B1F0F6947069}" destId="{8E31FAB4-85D0-4089-9ED5-C21E3CD422C6}" srcOrd="0" destOrd="0" presId="urn:microsoft.com/office/officeart/2005/8/layout/process2"/>
    <dgm:cxn modelId="{AFD331E2-C533-4DE6-BC1F-9DD1E7F55A53}" srcId="{7A57DC9C-EC58-4370-A46B-B1F0F6947069}" destId="{4F07C89F-1E18-4947-874A-8B888A535FE0}" srcOrd="3" destOrd="0" parTransId="{7E76C805-9E01-4E9B-990F-DAC8507A4565}" sibTransId="{D17CD305-C45A-4D4E-87FE-8D1E668A1BCC}"/>
    <dgm:cxn modelId="{B6C846EF-748A-4C7E-AC30-E4B6CB9E9F1B}" type="presOf" srcId="{D8A0B0AD-AB7A-4253-A814-F747BAD0164A}" destId="{BAB7A12A-7F8E-45D9-88BC-47C66D4EBFAC}" srcOrd="1" destOrd="0" presId="urn:microsoft.com/office/officeart/2005/8/layout/process2"/>
    <dgm:cxn modelId="{17A0D6FA-F729-41D0-B9FA-DD0290105DD4}" type="presOf" srcId="{4F07C89F-1E18-4947-874A-8B888A535FE0}" destId="{D44E33B8-D83D-4083-B967-4A1F7274DD24}" srcOrd="0" destOrd="0" presId="urn:microsoft.com/office/officeart/2005/8/layout/process2"/>
    <dgm:cxn modelId="{E1A29E6B-F066-4360-A8BE-E4B719BE47DE}" type="presParOf" srcId="{8E31FAB4-85D0-4089-9ED5-C21E3CD422C6}" destId="{0C20FCD5-77ED-48D1-BC59-BC302AC1DA29}" srcOrd="0" destOrd="0" presId="urn:microsoft.com/office/officeart/2005/8/layout/process2"/>
    <dgm:cxn modelId="{FDE80674-E75D-4E02-918C-076A8FA8359D}" type="presParOf" srcId="{8E31FAB4-85D0-4089-9ED5-C21E3CD422C6}" destId="{86377F1A-D1B1-47E0-B470-B9F6064F57ED}" srcOrd="1" destOrd="0" presId="urn:microsoft.com/office/officeart/2005/8/layout/process2"/>
    <dgm:cxn modelId="{99F78FEA-D3D4-4670-80C1-0CCA9B2B9D33}" type="presParOf" srcId="{86377F1A-D1B1-47E0-B470-B9F6064F57ED}" destId="{AB0F43FB-1068-4D67-B30E-A67E4556CC1A}" srcOrd="0" destOrd="0" presId="urn:microsoft.com/office/officeart/2005/8/layout/process2"/>
    <dgm:cxn modelId="{B0A9B4FA-F589-47E2-AE7F-5E3A98FA6921}" type="presParOf" srcId="{8E31FAB4-85D0-4089-9ED5-C21E3CD422C6}" destId="{4858842D-C4A5-44B2-8945-DDB3AF160C9B}" srcOrd="2" destOrd="0" presId="urn:microsoft.com/office/officeart/2005/8/layout/process2"/>
    <dgm:cxn modelId="{B0612A4F-C72D-4883-B8D2-C8BBA072AEB0}" type="presParOf" srcId="{8E31FAB4-85D0-4089-9ED5-C21E3CD422C6}" destId="{D04EC580-DF44-41A3-B9E1-B1E3C30CAACA}" srcOrd="3" destOrd="0" presId="urn:microsoft.com/office/officeart/2005/8/layout/process2"/>
    <dgm:cxn modelId="{60813A96-C18C-4464-8803-439D28FAA89D}" type="presParOf" srcId="{D04EC580-DF44-41A3-B9E1-B1E3C30CAACA}" destId="{BAB7A12A-7F8E-45D9-88BC-47C66D4EBFAC}" srcOrd="0" destOrd="0" presId="urn:microsoft.com/office/officeart/2005/8/layout/process2"/>
    <dgm:cxn modelId="{642B4905-E683-4987-86BA-149FC90B7FA5}" type="presParOf" srcId="{8E31FAB4-85D0-4089-9ED5-C21E3CD422C6}" destId="{7548BD1E-EC34-44F6-9081-78308F404A3C}" srcOrd="4" destOrd="0" presId="urn:microsoft.com/office/officeart/2005/8/layout/process2"/>
    <dgm:cxn modelId="{8D8088A3-E6B8-4C12-AA00-F9598D18AA62}" type="presParOf" srcId="{8E31FAB4-85D0-4089-9ED5-C21E3CD422C6}" destId="{0B8BC389-0689-4A32-A902-67E9168DAB0D}" srcOrd="5" destOrd="0" presId="urn:microsoft.com/office/officeart/2005/8/layout/process2"/>
    <dgm:cxn modelId="{E5D14010-EC43-472F-8CB0-5B04F97EDD7C}" type="presParOf" srcId="{0B8BC389-0689-4A32-A902-67E9168DAB0D}" destId="{3A3F6BEA-D399-49C7-9C2C-F6ACF13CCC8C}" srcOrd="0" destOrd="0" presId="urn:microsoft.com/office/officeart/2005/8/layout/process2"/>
    <dgm:cxn modelId="{71AB23E2-8BB6-49D1-984A-861F95198EA7}" type="presParOf" srcId="{8E31FAB4-85D0-4089-9ED5-C21E3CD422C6}" destId="{D44E33B8-D83D-4083-B967-4A1F7274DD24}" srcOrd="6"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57DC9C-EC58-4370-A46B-B1F0F6947069}" type="doc">
      <dgm:prSet loTypeId="urn:microsoft.com/office/officeart/2005/8/layout/process2" loCatId="process" qsTypeId="urn:microsoft.com/office/officeart/2005/8/quickstyle/simple1" qsCatId="simple" csTypeId="urn:microsoft.com/office/officeart/2005/8/colors/accent6_2" csCatId="accent6" phldr="1"/>
      <dgm:spPr/>
    </dgm:pt>
    <dgm:pt modelId="{972C25AA-3329-4031-A7D3-18AED9D78BA5}">
      <dgm:prSet phldrT="[文本]"/>
      <dgm:spPr>
        <a:solidFill>
          <a:srgbClr val="DB5355"/>
        </a:solidFill>
      </dgm:spPr>
      <dgm:t>
        <a:bodyPr/>
        <a:lstStyle/>
        <a:p>
          <a:r>
            <a:rPr lang="zh-CN" altLang="en-US" dirty="0"/>
            <a:t>点击感兴趣的子栏目，获取相关数据库列表（以中文数据库为例）</a:t>
          </a:r>
        </a:p>
      </dgm:t>
    </dgm:pt>
    <dgm:pt modelId="{3BBD59CD-35F9-4C39-9DFA-23126BBBBDE7}" type="parTrans" cxnId="{8B2D2B77-12CD-493D-A254-A2348F642A79}">
      <dgm:prSet/>
      <dgm:spPr/>
      <dgm:t>
        <a:bodyPr/>
        <a:lstStyle/>
        <a:p>
          <a:endParaRPr lang="zh-CN" altLang="en-US"/>
        </a:p>
      </dgm:t>
    </dgm:pt>
    <dgm:pt modelId="{3EE276A9-104D-4E05-8FA5-16B44BDC7A3B}" type="sibTrans" cxnId="{8B2D2B77-12CD-493D-A254-A2348F642A79}">
      <dgm:prSet/>
      <dgm:spPr>
        <a:solidFill>
          <a:schemeClr val="bg2">
            <a:lumMod val="75000"/>
          </a:schemeClr>
        </a:solidFill>
      </dgm:spPr>
      <dgm:t>
        <a:bodyPr/>
        <a:lstStyle/>
        <a:p>
          <a:endParaRPr lang="zh-CN" altLang="en-US"/>
        </a:p>
      </dgm:t>
    </dgm:pt>
    <dgm:pt modelId="{4F07C89F-1E18-4947-874A-8B888A535FE0}">
      <dgm:prSet phldrT="[文本]"/>
      <dgm:spPr>
        <a:solidFill>
          <a:srgbClr val="DB5355">
            <a:alpha val="70000"/>
          </a:srgbClr>
        </a:solidFill>
      </dgm:spPr>
      <dgm:t>
        <a:bodyPr/>
        <a:lstStyle/>
        <a:p>
          <a:r>
            <a:rPr lang="zh-CN" altLang="en-US" dirty="0"/>
            <a:t>点击想要访问的数据库名称，获取该数据库的详细介绍及访问地址</a:t>
          </a:r>
        </a:p>
      </dgm:t>
    </dgm:pt>
    <dgm:pt modelId="{D17CD305-C45A-4D4E-87FE-8D1E668A1BCC}" type="sibTrans" cxnId="{AFD331E2-C533-4DE6-BC1F-9DD1E7F55A53}">
      <dgm:prSet/>
      <dgm:spPr/>
      <dgm:t>
        <a:bodyPr/>
        <a:lstStyle/>
        <a:p>
          <a:endParaRPr lang="zh-CN" altLang="en-US"/>
        </a:p>
      </dgm:t>
    </dgm:pt>
    <dgm:pt modelId="{7E76C805-9E01-4E9B-990F-DAC8507A4565}" type="parTrans" cxnId="{AFD331E2-C533-4DE6-BC1F-9DD1E7F55A53}">
      <dgm:prSet/>
      <dgm:spPr/>
      <dgm:t>
        <a:bodyPr/>
        <a:lstStyle/>
        <a:p>
          <a:endParaRPr lang="zh-CN" altLang="en-US"/>
        </a:p>
      </dgm:t>
    </dgm:pt>
    <dgm:pt modelId="{E60032CD-35EC-4B4A-9015-16551FCCC1A7}">
      <dgm:prSet phldrT="[文本]"/>
      <dgm:spPr>
        <a:solidFill>
          <a:srgbClr val="DB5355">
            <a:alpha val="70000"/>
          </a:srgbClr>
        </a:solidFill>
      </dgm:spPr>
      <dgm:t>
        <a:bodyPr/>
        <a:lstStyle/>
        <a:p>
          <a:r>
            <a:rPr lang="zh-CN" altLang="en-US" dirty="0"/>
            <a:t>查看“数字资源”栏目</a:t>
          </a:r>
        </a:p>
      </dgm:t>
    </dgm:pt>
    <dgm:pt modelId="{D8A0B0AD-AB7A-4253-A814-F747BAD0164A}" type="sibTrans" cxnId="{EA5739B8-D381-43D0-941E-1786E186A6CA}">
      <dgm:prSet/>
      <dgm:spPr>
        <a:solidFill>
          <a:schemeClr val="bg2">
            <a:lumMod val="75000"/>
          </a:schemeClr>
        </a:solidFill>
      </dgm:spPr>
      <dgm:t>
        <a:bodyPr/>
        <a:lstStyle/>
        <a:p>
          <a:endParaRPr lang="zh-CN" altLang="en-US"/>
        </a:p>
      </dgm:t>
    </dgm:pt>
    <dgm:pt modelId="{DCED0B37-204F-4E1C-9F03-1EF99B854DDC}" type="parTrans" cxnId="{EA5739B8-D381-43D0-941E-1786E186A6CA}">
      <dgm:prSet/>
      <dgm:spPr/>
      <dgm:t>
        <a:bodyPr/>
        <a:lstStyle/>
        <a:p>
          <a:endParaRPr lang="zh-CN" altLang="en-US"/>
        </a:p>
      </dgm:t>
    </dgm:pt>
    <dgm:pt modelId="{BE0B5EAD-1946-4969-A32E-0FFF5403A773}">
      <dgm:prSet phldrT="[文本]"/>
      <dgm:spPr>
        <a:solidFill>
          <a:srgbClr val="DB5355">
            <a:alpha val="70000"/>
          </a:srgbClr>
        </a:solidFill>
      </dgm:spPr>
      <dgm:t>
        <a:bodyPr/>
        <a:lstStyle/>
        <a:p>
          <a:r>
            <a:rPr lang="zh-CN" altLang="en-US" dirty="0"/>
            <a:t>登录图书馆主页：</a:t>
          </a:r>
          <a:r>
            <a:rPr lang="en-US" altLang="en-US" dirty="0"/>
            <a:t>http://lib.ccmusic.edu.cn/</a:t>
          </a:r>
          <a:endParaRPr lang="zh-CN" altLang="en-US" dirty="0"/>
        </a:p>
      </dgm:t>
    </dgm:pt>
    <dgm:pt modelId="{AD809B95-8237-43AE-96CE-AFF732B29F38}" type="sibTrans" cxnId="{17BBF81C-8EEC-4AC0-AE1D-4B84EAC38481}">
      <dgm:prSet/>
      <dgm:spPr>
        <a:solidFill>
          <a:schemeClr val="bg2">
            <a:lumMod val="75000"/>
          </a:schemeClr>
        </a:solidFill>
      </dgm:spPr>
      <dgm:t>
        <a:bodyPr/>
        <a:lstStyle/>
        <a:p>
          <a:endParaRPr lang="zh-CN" altLang="en-US"/>
        </a:p>
      </dgm:t>
    </dgm:pt>
    <dgm:pt modelId="{FD70933B-EF6F-4E32-9544-453E49A9AD53}" type="parTrans" cxnId="{17BBF81C-8EEC-4AC0-AE1D-4B84EAC38481}">
      <dgm:prSet/>
      <dgm:spPr/>
      <dgm:t>
        <a:bodyPr/>
        <a:lstStyle/>
        <a:p>
          <a:endParaRPr lang="zh-CN" altLang="en-US"/>
        </a:p>
      </dgm:t>
    </dgm:pt>
    <dgm:pt modelId="{8E31FAB4-85D0-4089-9ED5-C21E3CD422C6}" type="pres">
      <dgm:prSet presAssocID="{7A57DC9C-EC58-4370-A46B-B1F0F6947069}" presName="linearFlow" presStyleCnt="0">
        <dgm:presLayoutVars>
          <dgm:resizeHandles val="exact"/>
        </dgm:presLayoutVars>
      </dgm:prSet>
      <dgm:spPr/>
    </dgm:pt>
    <dgm:pt modelId="{0C20FCD5-77ED-48D1-BC59-BC302AC1DA29}" type="pres">
      <dgm:prSet presAssocID="{BE0B5EAD-1946-4969-A32E-0FFF5403A773}" presName="node" presStyleLbl="node1" presStyleIdx="0" presStyleCnt="4" custLinFactNeighborX="233" custLinFactNeighborY="1720">
        <dgm:presLayoutVars>
          <dgm:bulletEnabled val="1"/>
        </dgm:presLayoutVars>
      </dgm:prSet>
      <dgm:spPr/>
    </dgm:pt>
    <dgm:pt modelId="{86377F1A-D1B1-47E0-B470-B9F6064F57ED}" type="pres">
      <dgm:prSet presAssocID="{AD809B95-8237-43AE-96CE-AFF732B29F38}" presName="sibTrans" presStyleLbl="sibTrans2D1" presStyleIdx="0" presStyleCnt="3"/>
      <dgm:spPr/>
    </dgm:pt>
    <dgm:pt modelId="{AB0F43FB-1068-4D67-B30E-A67E4556CC1A}" type="pres">
      <dgm:prSet presAssocID="{AD809B95-8237-43AE-96CE-AFF732B29F38}" presName="connectorText" presStyleLbl="sibTrans2D1" presStyleIdx="0" presStyleCnt="3"/>
      <dgm:spPr/>
    </dgm:pt>
    <dgm:pt modelId="{4858842D-C4A5-44B2-8945-DDB3AF160C9B}" type="pres">
      <dgm:prSet presAssocID="{E60032CD-35EC-4B4A-9015-16551FCCC1A7}" presName="node" presStyleLbl="node1" presStyleIdx="1" presStyleCnt="4">
        <dgm:presLayoutVars>
          <dgm:bulletEnabled val="1"/>
        </dgm:presLayoutVars>
      </dgm:prSet>
      <dgm:spPr/>
    </dgm:pt>
    <dgm:pt modelId="{D04EC580-DF44-41A3-B9E1-B1E3C30CAACA}" type="pres">
      <dgm:prSet presAssocID="{D8A0B0AD-AB7A-4253-A814-F747BAD0164A}" presName="sibTrans" presStyleLbl="sibTrans2D1" presStyleIdx="1" presStyleCnt="3"/>
      <dgm:spPr/>
    </dgm:pt>
    <dgm:pt modelId="{BAB7A12A-7F8E-45D9-88BC-47C66D4EBFAC}" type="pres">
      <dgm:prSet presAssocID="{D8A0B0AD-AB7A-4253-A814-F747BAD0164A}" presName="connectorText" presStyleLbl="sibTrans2D1" presStyleIdx="1" presStyleCnt="3"/>
      <dgm:spPr/>
    </dgm:pt>
    <dgm:pt modelId="{7548BD1E-EC34-44F6-9081-78308F404A3C}" type="pres">
      <dgm:prSet presAssocID="{972C25AA-3329-4031-A7D3-18AED9D78BA5}" presName="node" presStyleLbl="node1" presStyleIdx="2" presStyleCnt="4">
        <dgm:presLayoutVars>
          <dgm:bulletEnabled val="1"/>
        </dgm:presLayoutVars>
      </dgm:prSet>
      <dgm:spPr/>
    </dgm:pt>
    <dgm:pt modelId="{0B8BC389-0689-4A32-A902-67E9168DAB0D}" type="pres">
      <dgm:prSet presAssocID="{3EE276A9-104D-4E05-8FA5-16B44BDC7A3B}" presName="sibTrans" presStyleLbl="sibTrans2D1" presStyleIdx="2" presStyleCnt="3"/>
      <dgm:spPr/>
    </dgm:pt>
    <dgm:pt modelId="{3A3F6BEA-D399-49C7-9C2C-F6ACF13CCC8C}" type="pres">
      <dgm:prSet presAssocID="{3EE276A9-104D-4E05-8FA5-16B44BDC7A3B}" presName="connectorText" presStyleLbl="sibTrans2D1" presStyleIdx="2" presStyleCnt="3"/>
      <dgm:spPr/>
    </dgm:pt>
    <dgm:pt modelId="{D44E33B8-D83D-4083-B967-4A1F7274DD24}" type="pres">
      <dgm:prSet presAssocID="{4F07C89F-1E18-4947-874A-8B888A535FE0}" presName="node" presStyleLbl="node1" presStyleIdx="3" presStyleCnt="4">
        <dgm:presLayoutVars>
          <dgm:bulletEnabled val="1"/>
        </dgm:presLayoutVars>
      </dgm:prSet>
      <dgm:spPr/>
    </dgm:pt>
  </dgm:ptLst>
  <dgm:cxnLst>
    <dgm:cxn modelId="{12D7B808-1FDC-4090-9615-1DA325188C50}" type="presOf" srcId="{D8A0B0AD-AB7A-4253-A814-F747BAD0164A}" destId="{BAB7A12A-7F8E-45D9-88BC-47C66D4EBFAC}" srcOrd="1" destOrd="0" presId="urn:microsoft.com/office/officeart/2005/8/layout/process2"/>
    <dgm:cxn modelId="{B08AE90C-451B-452A-9CD6-F301CC145E7B}" type="presOf" srcId="{7A57DC9C-EC58-4370-A46B-B1F0F6947069}" destId="{8E31FAB4-85D0-4089-9ED5-C21E3CD422C6}" srcOrd="0" destOrd="0" presId="urn:microsoft.com/office/officeart/2005/8/layout/process2"/>
    <dgm:cxn modelId="{17BBF81C-8EEC-4AC0-AE1D-4B84EAC38481}" srcId="{7A57DC9C-EC58-4370-A46B-B1F0F6947069}" destId="{BE0B5EAD-1946-4969-A32E-0FFF5403A773}" srcOrd="0" destOrd="0" parTransId="{FD70933B-EF6F-4E32-9544-453E49A9AD53}" sibTransId="{AD809B95-8237-43AE-96CE-AFF732B29F38}"/>
    <dgm:cxn modelId="{6AB1933E-57AD-474D-997A-23674F86EF1F}" type="presOf" srcId="{AD809B95-8237-43AE-96CE-AFF732B29F38}" destId="{86377F1A-D1B1-47E0-B470-B9F6064F57ED}" srcOrd="0" destOrd="0" presId="urn:microsoft.com/office/officeart/2005/8/layout/process2"/>
    <dgm:cxn modelId="{C1437C50-8065-437C-A5C7-F0FB06D490D5}" type="presOf" srcId="{D8A0B0AD-AB7A-4253-A814-F747BAD0164A}" destId="{D04EC580-DF44-41A3-B9E1-B1E3C30CAACA}" srcOrd="0" destOrd="0" presId="urn:microsoft.com/office/officeart/2005/8/layout/process2"/>
    <dgm:cxn modelId="{8B2D2B77-12CD-493D-A254-A2348F642A79}" srcId="{7A57DC9C-EC58-4370-A46B-B1F0F6947069}" destId="{972C25AA-3329-4031-A7D3-18AED9D78BA5}" srcOrd="2" destOrd="0" parTransId="{3BBD59CD-35F9-4C39-9DFA-23126BBBBDE7}" sibTransId="{3EE276A9-104D-4E05-8FA5-16B44BDC7A3B}"/>
    <dgm:cxn modelId="{F1B52988-2A9D-43A9-A0AE-98EF9FC7B1BA}" type="presOf" srcId="{3EE276A9-104D-4E05-8FA5-16B44BDC7A3B}" destId="{0B8BC389-0689-4A32-A902-67E9168DAB0D}" srcOrd="0" destOrd="0" presId="urn:microsoft.com/office/officeart/2005/8/layout/process2"/>
    <dgm:cxn modelId="{5F3AA28B-EFBA-45F4-A48E-1D1A7E45F357}" type="presOf" srcId="{E60032CD-35EC-4B4A-9015-16551FCCC1A7}" destId="{4858842D-C4A5-44B2-8945-DDB3AF160C9B}" srcOrd="0" destOrd="0" presId="urn:microsoft.com/office/officeart/2005/8/layout/process2"/>
    <dgm:cxn modelId="{EA5739B8-D381-43D0-941E-1786E186A6CA}" srcId="{7A57DC9C-EC58-4370-A46B-B1F0F6947069}" destId="{E60032CD-35EC-4B4A-9015-16551FCCC1A7}" srcOrd="1" destOrd="0" parTransId="{DCED0B37-204F-4E1C-9F03-1EF99B854DDC}" sibTransId="{D8A0B0AD-AB7A-4253-A814-F747BAD0164A}"/>
    <dgm:cxn modelId="{EF49A9C7-CB7D-400E-97C3-9931A2F7234E}" type="presOf" srcId="{3EE276A9-104D-4E05-8FA5-16B44BDC7A3B}" destId="{3A3F6BEA-D399-49C7-9C2C-F6ACF13CCC8C}" srcOrd="1" destOrd="0" presId="urn:microsoft.com/office/officeart/2005/8/layout/process2"/>
    <dgm:cxn modelId="{595998DD-DA2B-429B-8CC0-EE2F7E954C14}" type="presOf" srcId="{972C25AA-3329-4031-A7D3-18AED9D78BA5}" destId="{7548BD1E-EC34-44F6-9081-78308F404A3C}" srcOrd="0" destOrd="0" presId="urn:microsoft.com/office/officeart/2005/8/layout/process2"/>
    <dgm:cxn modelId="{AFD331E2-C533-4DE6-BC1F-9DD1E7F55A53}" srcId="{7A57DC9C-EC58-4370-A46B-B1F0F6947069}" destId="{4F07C89F-1E18-4947-874A-8B888A535FE0}" srcOrd="3" destOrd="0" parTransId="{7E76C805-9E01-4E9B-990F-DAC8507A4565}" sibTransId="{D17CD305-C45A-4D4E-87FE-8D1E668A1BCC}"/>
    <dgm:cxn modelId="{78CC8AEE-CA8E-41E0-B433-FA7AB7E9B4B8}" type="presOf" srcId="{BE0B5EAD-1946-4969-A32E-0FFF5403A773}" destId="{0C20FCD5-77ED-48D1-BC59-BC302AC1DA29}" srcOrd="0" destOrd="0" presId="urn:microsoft.com/office/officeart/2005/8/layout/process2"/>
    <dgm:cxn modelId="{620118F5-A658-440C-90E5-D153D51F88FB}" type="presOf" srcId="{AD809B95-8237-43AE-96CE-AFF732B29F38}" destId="{AB0F43FB-1068-4D67-B30E-A67E4556CC1A}" srcOrd="1" destOrd="0" presId="urn:microsoft.com/office/officeart/2005/8/layout/process2"/>
    <dgm:cxn modelId="{C79DBEFE-D88C-416C-B95A-819380F2A102}" type="presOf" srcId="{4F07C89F-1E18-4947-874A-8B888A535FE0}" destId="{D44E33B8-D83D-4083-B967-4A1F7274DD24}" srcOrd="0" destOrd="0" presId="urn:microsoft.com/office/officeart/2005/8/layout/process2"/>
    <dgm:cxn modelId="{096274C0-9CFE-451F-AF88-728C7519C6E7}" type="presParOf" srcId="{8E31FAB4-85D0-4089-9ED5-C21E3CD422C6}" destId="{0C20FCD5-77ED-48D1-BC59-BC302AC1DA29}" srcOrd="0" destOrd="0" presId="urn:microsoft.com/office/officeart/2005/8/layout/process2"/>
    <dgm:cxn modelId="{8F9AD7D9-0470-4861-AD5A-E2BE5B99550E}" type="presParOf" srcId="{8E31FAB4-85D0-4089-9ED5-C21E3CD422C6}" destId="{86377F1A-D1B1-47E0-B470-B9F6064F57ED}" srcOrd="1" destOrd="0" presId="urn:microsoft.com/office/officeart/2005/8/layout/process2"/>
    <dgm:cxn modelId="{70D76FFE-0F81-4D0D-915A-2C7E94FD5366}" type="presParOf" srcId="{86377F1A-D1B1-47E0-B470-B9F6064F57ED}" destId="{AB0F43FB-1068-4D67-B30E-A67E4556CC1A}" srcOrd="0" destOrd="0" presId="urn:microsoft.com/office/officeart/2005/8/layout/process2"/>
    <dgm:cxn modelId="{1F29DDFE-E698-4A65-8584-0599CA6A3EAB}" type="presParOf" srcId="{8E31FAB4-85D0-4089-9ED5-C21E3CD422C6}" destId="{4858842D-C4A5-44B2-8945-DDB3AF160C9B}" srcOrd="2" destOrd="0" presId="urn:microsoft.com/office/officeart/2005/8/layout/process2"/>
    <dgm:cxn modelId="{63BCBFD4-8761-4DFB-9601-AA53CB4E990C}" type="presParOf" srcId="{8E31FAB4-85D0-4089-9ED5-C21E3CD422C6}" destId="{D04EC580-DF44-41A3-B9E1-B1E3C30CAACA}" srcOrd="3" destOrd="0" presId="urn:microsoft.com/office/officeart/2005/8/layout/process2"/>
    <dgm:cxn modelId="{EDCAD3B2-1204-481D-BE3B-01DF76F479BF}" type="presParOf" srcId="{D04EC580-DF44-41A3-B9E1-B1E3C30CAACA}" destId="{BAB7A12A-7F8E-45D9-88BC-47C66D4EBFAC}" srcOrd="0" destOrd="0" presId="urn:microsoft.com/office/officeart/2005/8/layout/process2"/>
    <dgm:cxn modelId="{62897B57-E997-404B-BD19-05CE96AF18C1}" type="presParOf" srcId="{8E31FAB4-85D0-4089-9ED5-C21E3CD422C6}" destId="{7548BD1E-EC34-44F6-9081-78308F404A3C}" srcOrd="4" destOrd="0" presId="urn:microsoft.com/office/officeart/2005/8/layout/process2"/>
    <dgm:cxn modelId="{840E8F14-8C91-4466-BA12-B005EF745AB6}" type="presParOf" srcId="{8E31FAB4-85D0-4089-9ED5-C21E3CD422C6}" destId="{0B8BC389-0689-4A32-A902-67E9168DAB0D}" srcOrd="5" destOrd="0" presId="urn:microsoft.com/office/officeart/2005/8/layout/process2"/>
    <dgm:cxn modelId="{41832D2A-CA48-4FA8-9E22-D90795A7D86A}" type="presParOf" srcId="{0B8BC389-0689-4A32-A902-67E9168DAB0D}" destId="{3A3F6BEA-D399-49C7-9C2C-F6ACF13CCC8C}" srcOrd="0" destOrd="0" presId="urn:microsoft.com/office/officeart/2005/8/layout/process2"/>
    <dgm:cxn modelId="{F27EA075-F1C3-4221-B2F1-6F4CAD62B147}" type="presParOf" srcId="{8E31FAB4-85D0-4089-9ED5-C21E3CD422C6}" destId="{D44E33B8-D83D-4083-B967-4A1F7274DD24}" srcOrd="6"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57DC9C-EC58-4370-A46B-B1F0F6947069}" type="doc">
      <dgm:prSet loTypeId="urn:microsoft.com/office/officeart/2005/8/layout/process2" loCatId="process" qsTypeId="urn:microsoft.com/office/officeart/2005/8/quickstyle/simple1" qsCatId="simple" csTypeId="urn:microsoft.com/office/officeart/2005/8/colors/accent6_2" csCatId="accent6" phldr="1"/>
      <dgm:spPr/>
    </dgm:pt>
    <dgm:pt modelId="{BE0B5EAD-1946-4969-A32E-0FFF5403A773}">
      <dgm:prSet phldrT="[文本]"/>
      <dgm:spPr>
        <a:solidFill>
          <a:srgbClr val="DB5355">
            <a:alpha val="70000"/>
          </a:srgbClr>
        </a:solidFill>
      </dgm:spPr>
      <dgm:t>
        <a:bodyPr/>
        <a:lstStyle/>
        <a:p>
          <a:r>
            <a:rPr lang="zh-CN" altLang="en-US" dirty="0"/>
            <a:t>登录图书馆主页：</a:t>
          </a:r>
          <a:r>
            <a:rPr lang="en-US" altLang="en-US" dirty="0"/>
            <a:t>http://lib.ccmusic.edu.cn/</a:t>
          </a:r>
          <a:endParaRPr lang="zh-CN" altLang="en-US" dirty="0"/>
        </a:p>
      </dgm:t>
    </dgm:pt>
    <dgm:pt modelId="{FD70933B-EF6F-4E32-9544-453E49A9AD53}" type="parTrans" cxnId="{17BBF81C-8EEC-4AC0-AE1D-4B84EAC38481}">
      <dgm:prSet/>
      <dgm:spPr/>
      <dgm:t>
        <a:bodyPr/>
        <a:lstStyle/>
        <a:p>
          <a:endParaRPr lang="zh-CN" altLang="en-US"/>
        </a:p>
      </dgm:t>
    </dgm:pt>
    <dgm:pt modelId="{AD809B95-8237-43AE-96CE-AFF732B29F38}" type="sibTrans" cxnId="{17BBF81C-8EEC-4AC0-AE1D-4B84EAC38481}">
      <dgm:prSet/>
      <dgm:spPr>
        <a:solidFill>
          <a:schemeClr val="bg2">
            <a:lumMod val="75000"/>
          </a:schemeClr>
        </a:solidFill>
      </dgm:spPr>
      <dgm:t>
        <a:bodyPr/>
        <a:lstStyle/>
        <a:p>
          <a:endParaRPr lang="zh-CN" altLang="en-US"/>
        </a:p>
      </dgm:t>
    </dgm:pt>
    <dgm:pt modelId="{E60032CD-35EC-4B4A-9015-16551FCCC1A7}">
      <dgm:prSet phldrT="[文本]"/>
      <dgm:spPr>
        <a:solidFill>
          <a:srgbClr val="DB5355">
            <a:alpha val="70000"/>
          </a:srgbClr>
        </a:solidFill>
      </dgm:spPr>
      <dgm:t>
        <a:bodyPr/>
        <a:lstStyle/>
        <a:p>
          <a:r>
            <a:rPr lang="zh-CN" altLang="en-US" dirty="0"/>
            <a:t>查看“数字资源”栏目</a:t>
          </a:r>
        </a:p>
      </dgm:t>
    </dgm:pt>
    <dgm:pt modelId="{DCED0B37-204F-4E1C-9F03-1EF99B854DDC}" type="parTrans" cxnId="{EA5739B8-D381-43D0-941E-1786E186A6CA}">
      <dgm:prSet/>
      <dgm:spPr/>
      <dgm:t>
        <a:bodyPr/>
        <a:lstStyle/>
        <a:p>
          <a:endParaRPr lang="zh-CN" altLang="en-US"/>
        </a:p>
      </dgm:t>
    </dgm:pt>
    <dgm:pt modelId="{D8A0B0AD-AB7A-4253-A814-F747BAD0164A}" type="sibTrans" cxnId="{EA5739B8-D381-43D0-941E-1786E186A6CA}">
      <dgm:prSet/>
      <dgm:spPr>
        <a:solidFill>
          <a:schemeClr val="bg2">
            <a:lumMod val="75000"/>
          </a:schemeClr>
        </a:solidFill>
      </dgm:spPr>
      <dgm:t>
        <a:bodyPr/>
        <a:lstStyle/>
        <a:p>
          <a:endParaRPr lang="zh-CN" altLang="en-US"/>
        </a:p>
      </dgm:t>
    </dgm:pt>
    <dgm:pt modelId="{972C25AA-3329-4031-A7D3-18AED9D78BA5}">
      <dgm:prSet phldrT="[文本]"/>
      <dgm:spPr>
        <a:solidFill>
          <a:srgbClr val="DB5355"/>
        </a:solidFill>
      </dgm:spPr>
      <dgm:t>
        <a:bodyPr/>
        <a:lstStyle/>
        <a:p>
          <a:r>
            <a:rPr lang="zh-CN" altLang="en-US" dirty="0"/>
            <a:t>点击感兴趣的子栏目，获取相关数据库列表（以中文数据为例）</a:t>
          </a:r>
        </a:p>
      </dgm:t>
    </dgm:pt>
    <dgm:pt modelId="{3BBD59CD-35F9-4C39-9DFA-23126BBBBDE7}" type="parTrans" cxnId="{8B2D2B77-12CD-493D-A254-A2348F642A79}">
      <dgm:prSet/>
      <dgm:spPr/>
      <dgm:t>
        <a:bodyPr/>
        <a:lstStyle/>
        <a:p>
          <a:endParaRPr lang="zh-CN" altLang="en-US"/>
        </a:p>
      </dgm:t>
    </dgm:pt>
    <dgm:pt modelId="{3EE276A9-104D-4E05-8FA5-16B44BDC7A3B}" type="sibTrans" cxnId="{8B2D2B77-12CD-493D-A254-A2348F642A79}">
      <dgm:prSet/>
      <dgm:spPr>
        <a:solidFill>
          <a:schemeClr val="bg2">
            <a:lumMod val="75000"/>
          </a:schemeClr>
        </a:solidFill>
      </dgm:spPr>
      <dgm:t>
        <a:bodyPr/>
        <a:lstStyle/>
        <a:p>
          <a:endParaRPr lang="zh-CN" altLang="en-US"/>
        </a:p>
      </dgm:t>
    </dgm:pt>
    <dgm:pt modelId="{4F07C89F-1E18-4947-874A-8B888A535FE0}">
      <dgm:prSet phldrT="[文本]"/>
      <dgm:spPr>
        <a:solidFill>
          <a:srgbClr val="DB5355">
            <a:alpha val="70000"/>
          </a:srgbClr>
        </a:solidFill>
      </dgm:spPr>
      <dgm:t>
        <a:bodyPr/>
        <a:lstStyle/>
        <a:p>
          <a:r>
            <a:rPr lang="zh-CN" altLang="en-US" dirty="0"/>
            <a:t>点击想要访问的数据库名称，获取该数据库的详细介绍及访问地址</a:t>
          </a:r>
        </a:p>
      </dgm:t>
    </dgm:pt>
    <dgm:pt modelId="{7E76C805-9E01-4E9B-990F-DAC8507A4565}" type="parTrans" cxnId="{AFD331E2-C533-4DE6-BC1F-9DD1E7F55A53}">
      <dgm:prSet/>
      <dgm:spPr/>
      <dgm:t>
        <a:bodyPr/>
        <a:lstStyle/>
        <a:p>
          <a:endParaRPr lang="zh-CN" altLang="en-US"/>
        </a:p>
      </dgm:t>
    </dgm:pt>
    <dgm:pt modelId="{D17CD305-C45A-4D4E-87FE-8D1E668A1BCC}" type="sibTrans" cxnId="{AFD331E2-C533-4DE6-BC1F-9DD1E7F55A53}">
      <dgm:prSet/>
      <dgm:spPr/>
      <dgm:t>
        <a:bodyPr/>
        <a:lstStyle/>
        <a:p>
          <a:endParaRPr lang="zh-CN" altLang="en-US"/>
        </a:p>
      </dgm:t>
    </dgm:pt>
    <dgm:pt modelId="{8E31FAB4-85D0-4089-9ED5-C21E3CD422C6}" type="pres">
      <dgm:prSet presAssocID="{7A57DC9C-EC58-4370-A46B-B1F0F6947069}" presName="linearFlow" presStyleCnt="0">
        <dgm:presLayoutVars>
          <dgm:resizeHandles val="exact"/>
        </dgm:presLayoutVars>
      </dgm:prSet>
      <dgm:spPr/>
    </dgm:pt>
    <dgm:pt modelId="{0C20FCD5-77ED-48D1-BC59-BC302AC1DA29}" type="pres">
      <dgm:prSet presAssocID="{BE0B5EAD-1946-4969-A32E-0FFF5403A773}" presName="node" presStyleLbl="node1" presStyleIdx="0" presStyleCnt="4" custLinFactNeighborX="233" custLinFactNeighborY="1720">
        <dgm:presLayoutVars>
          <dgm:bulletEnabled val="1"/>
        </dgm:presLayoutVars>
      </dgm:prSet>
      <dgm:spPr/>
    </dgm:pt>
    <dgm:pt modelId="{86377F1A-D1B1-47E0-B470-B9F6064F57ED}" type="pres">
      <dgm:prSet presAssocID="{AD809B95-8237-43AE-96CE-AFF732B29F38}" presName="sibTrans" presStyleLbl="sibTrans2D1" presStyleIdx="0" presStyleCnt="3"/>
      <dgm:spPr/>
    </dgm:pt>
    <dgm:pt modelId="{AB0F43FB-1068-4D67-B30E-A67E4556CC1A}" type="pres">
      <dgm:prSet presAssocID="{AD809B95-8237-43AE-96CE-AFF732B29F38}" presName="connectorText" presStyleLbl="sibTrans2D1" presStyleIdx="0" presStyleCnt="3"/>
      <dgm:spPr/>
    </dgm:pt>
    <dgm:pt modelId="{4858842D-C4A5-44B2-8945-DDB3AF160C9B}" type="pres">
      <dgm:prSet presAssocID="{E60032CD-35EC-4B4A-9015-16551FCCC1A7}" presName="node" presStyleLbl="node1" presStyleIdx="1" presStyleCnt="4">
        <dgm:presLayoutVars>
          <dgm:bulletEnabled val="1"/>
        </dgm:presLayoutVars>
      </dgm:prSet>
      <dgm:spPr/>
    </dgm:pt>
    <dgm:pt modelId="{D04EC580-DF44-41A3-B9E1-B1E3C30CAACA}" type="pres">
      <dgm:prSet presAssocID="{D8A0B0AD-AB7A-4253-A814-F747BAD0164A}" presName="sibTrans" presStyleLbl="sibTrans2D1" presStyleIdx="1" presStyleCnt="3"/>
      <dgm:spPr/>
    </dgm:pt>
    <dgm:pt modelId="{BAB7A12A-7F8E-45D9-88BC-47C66D4EBFAC}" type="pres">
      <dgm:prSet presAssocID="{D8A0B0AD-AB7A-4253-A814-F747BAD0164A}" presName="connectorText" presStyleLbl="sibTrans2D1" presStyleIdx="1" presStyleCnt="3"/>
      <dgm:spPr/>
    </dgm:pt>
    <dgm:pt modelId="{7548BD1E-EC34-44F6-9081-78308F404A3C}" type="pres">
      <dgm:prSet presAssocID="{972C25AA-3329-4031-A7D3-18AED9D78BA5}" presName="node" presStyleLbl="node1" presStyleIdx="2" presStyleCnt="4">
        <dgm:presLayoutVars>
          <dgm:bulletEnabled val="1"/>
        </dgm:presLayoutVars>
      </dgm:prSet>
      <dgm:spPr/>
    </dgm:pt>
    <dgm:pt modelId="{0B8BC389-0689-4A32-A902-67E9168DAB0D}" type="pres">
      <dgm:prSet presAssocID="{3EE276A9-104D-4E05-8FA5-16B44BDC7A3B}" presName="sibTrans" presStyleLbl="sibTrans2D1" presStyleIdx="2" presStyleCnt="3"/>
      <dgm:spPr/>
    </dgm:pt>
    <dgm:pt modelId="{3A3F6BEA-D399-49C7-9C2C-F6ACF13CCC8C}" type="pres">
      <dgm:prSet presAssocID="{3EE276A9-104D-4E05-8FA5-16B44BDC7A3B}" presName="connectorText" presStyleLbl="sibTrans2D1" presStyleIdx="2" presStyleCnt="3"/>
      <dgm:spPr/>
    </dgm:pt>
    <dgm:pt modelId="{D44E33B8-D83D-4083-B967-4A1F7274DD24}" type="pres">
      <dgm:prSet presAssocID="{4F07C89F-1E18-4947-874A-8B888A535FE0}" presName="node" presStyleLbl="node1" presStyleIdx="3" presStyleCnt="4">
        <dgm:presLayoutVars>
          <dgm:bulletEnabled val="1"/>
        </dgm:presLayoutVars>
      </dgm:prSet>
      <dgm:spPr/>
    </dgm:pt>
  </dgm:ptLst>
  <dgm:cxnLst>
    <dgm:cxn modelId="{98089118-A41D-47B8-A472-21D440B0B13A}" type="presOf" srcId="{D8A0B0AD-AB7A-4253-A814-F747BAD0164A}" destId="{BAB7A12A-7F8E-45D9-88BC-47C66D4EBFAC}" srcOrd="1" destOrd="0" presId="urn:microsoft.com/office/officeart/2005/8/layout/process2"/>
    <dgm:cxn modelId="{17BBF81C-8EEC-4AC0-AE1D-4B84EAC38481}" srcId="{7A57DC9C-EC58-4370-A46B-B1F0F6947069}" destId="{BE0B5EAD-1946-4969-A32E-0FFF5403A773}" srcOrd="0" destOrd="0" parTransId="{FD70933B-EF6F-4E32-9544-453E49A9AD53}" sibTransId="{AD809B95-8237-43AE-96CE-AFF732B29F38}"/>
    <dgm:cxn modelId="{3044D123-9EEA-4B2F-A715-15EAD68AC62D}" type="presOf" srcId="{7A57DC9C-EC58-4370-A46B-B1F0F6947069}" destId="{8E31FAB4-85D0-4089-9ED5-C21E3CD422C6}" srcOrd="0" destOrd="0" presId="urn:microsoft.com/office/officeart/2005/8/layout/process2"/>
    <dgm:cxn modelId="{1782E146-F267-4C7F-BB4C-43E6C9C4FC92}" type="presOf" srcId="{BE0B5EAD-1946-4969-A32E-0FFF5403A773}" destId="{0C20FCD5-77ED-48D1-BC59-BC302AC1DA29}" srcOrd="0" destOrd="0" presId="urn:microsoft.com/office/officeart/2005/8/layout/process2"/>
    <dgm:cxn modelId="{A68DE66B-675F-4626-BCB8-92CC831BEBC0}" type="presOf" srcId="{3EE276A9-104D-4E05-8FA5-16B44BDC7A3B}" destId="{3A3F6BEA-D399-49C7-9C2C-F6ACF13CCC8C}" srcOrd="1" destOrd="0" presId="urn:microsoft.com/office/officeart/2005/8/layout/process2"/>
    <dgm:cxn modelId="{8B2D2B77-12CD-493D-A254-A2348F642A79}" srcId="{7A57DC9C-EC58-4370-A46B-B1F0F6947069}" destId="{972C25AA-3329-4031-A7D3-18AED9D78BA5}" srcOrd="2" destOrd="0" parTransId="{3BBD59CD-35F9-4C39-9DFA-23126BBBBDE7}" sibTransId="{3EE276A9-104D-4E05-8FA5-16B44BDC7A3B}"/>
    <dgm:cxn modelId="{4BA3ED8A-560F-49CE-83FE-40895FB148DB}" type="presOf" srcId="{E60032CD-35EC-4B4A-9015-16551FCCC1A7}" destId="{4858842D-C4A5-44B2-8945-DDB3AF160C9B}" srcOrd="0" destOrd="0" presId="urn:microsoft.com/office/officeart/2005/8/layout/process2"/>
    <dgm:cxn modelId="{C9DEF9B6-0CD0-44A2-A808-3B4D2B141413}" type="presOf" srcId="{4F07C89F-1E18-4947-874A-8B888A535FE0}" destId="{D44E33B8-D83D-4083-B967-4A1F7274DD24}" srcOrd="0" destOrd="0" presId="urn:microsoft.com/office/officeart/2005/8/layout/process2"/>
    <dgm:cxn modelId="{EA5739B8-D381-43D0-941E-1786E186A6CA}" srcId="{7A57DC9C-EC58-4370-A46B-B1F0F6947069}" destId="{E60032CD-35EC-4B4A-9015-16551FCCC1A7}" srcOrd="1" destOrd="0" parTransId="{DCED0B37-204F-4E1C-9F03-1EF99B854DDC}" sibTransId="{D8A0B0AD-AB7A-4253-A814-F747BAD0164A}"/>
    <dgm:cxn modelId="{894751B8-2B8B-4174-8640-775618F09BB4}" type="presOf" srcId="{D8A0B0AD-AB7A-4253-A814-F747BAD0164A}" destId="{D04EC580-DF44-41A3-B9E1-B1E3C30CAACA}" srcOrd="0" destOrd="0" presId="urn:microsoft.com/office/officeart/2005/8/layout/process2"/>
    <dgm:cxn modelId="{DD8CE8C6-10A7-4BA6-947C-D218AB31A7A0}" type="presOf" srcId="{3EE276A9-104D-4E05-8FA5-16B44BDC7A3B}" destId="{0B8BC389-0689-4A32-A902-67E9168DAB0D}" srcOrd="0" destOrd="0" presId="urn:microsoft.com/office/officeart/2005/8/layout/process2"/>
    <dgm:cxn modelId="{B17346D4-502D-4A11-AD4A-A86288E42168}" type="presOf" srcId="{AD809B95-8237-43AE-96CE-AFF732B29F38}" destId="{AB0F43FB-1068-4D67-B30E-A67E4556CC1A}" srcOrd="1" destOrd="0" presId="urn:microsoft.com/office/officeart/2005/8/layout/process2"/>
    <dgm:cxn modelId="{EA5AF8DE-A54E-4DBF-9454-96B05D096A23}" type="presOf" srcId="{AD809B95-8237-43AE-96CE-AFF732B29F38}" destId="{86377F1A-D1B1-47E0-B470-B9F6064F57ED}" srcOrd="0" destOrd="0" presId="urn:microsoft.com/office/officeart/2005/8/layout/process2"/>
    <dgm:cxn modelId="{AFD331E2-C533-4DE6-BC1F-9DD1E7F55A53}" srcId="{7A57DC9C-EC58-4370-A46B-B1F0F6947069}" destId="{4F07C89F-1E18-4947-874A-8B888A535FE0}" srcOrd="3" destOrd="0" parTransId="{7E76C805-9E01-4E9B-990F-DAC8507A4565}" sibTransId="{D17CD305-C45A-4D4E-87FE-8D1E668A1BCC}"/>
    <dgm:cxn modelId="{A93439F8-4230-4D26-9A56-7A19966079DC}" type="presOf" srcId="{972C25AA-3329-4031-A7D3-18AED9D78BA5}" destId="{7548BD1E-EC34-44F6-9081-78308F404A3C}" srcOrd="0" destOrd="0" presId="urn:microsoft.com/office/officeart/2005/8/layout/process2"/>
    <dgm:cxn modelId="{18A2B1DF-005F-4E2F-80D6-F06512EA8807}" type="presParOf" srcId="{8E31FAB4-85D0-4089-9ED5-C21E3CD422C6}" destId="{0C20FCD5-77ED-48D1-BC59-BC302AC1DA29}" srcOrd="0" destOrd="0" presId="urn:microsoft.com/office/officeart/2005/8/layout/process2"/>
    <dgm:cxn modelId="{B69427E8-5C4A-44BD-823A-664DEB84378A}" type="presParOf" srcId="{8E31FAB4-85D0-4089-9ED5-C21E3CD422C6}" destId="{86377F1A-D1B1-47E0-B470-B9F6064F57ED}" srcOrd="1" destOrd="0" presId="urn:microsoft.com/office/officeart/2005/8/layout/process2"/>
    <dgm:cxn modelId="{959C4044-E285-42A8-9AAE-113E16B75E61}" type="presParOf" srcId="{86377F1A-D1B1-47E0-B470-B9F6064F57ED}" destId="{AB0F43FB-1068-4D67-B30E-A67E4556CC1A}" srcOrd="0" destOrd="0" presId="urn:microsoft.com/office/officeart/2005/8/layout/process2"/>
    <dgm:cxn modelId="{6684FE34-4948-4668-90A0-32ED3587475E}" type="presParOf" srcId="{8E31FAB4-85D0-4089-9ED5-C21E3CD422C6}" destId="{4858842D-C4A5-44B2-8945-DDB3AF160C9B}" srcOrd="2" destOrd="0" presId="urn:microsoft.com/office/officeart/2005/8/layout/process2"/>
    <dgm:cxn modelId="{1027A51B-7984-489C-9600-B6A90F9EDC76}" type="presParOf" srcId="{8E31FAB4-85D0-4089-9ED5-C21E3CD422C6}" destId="{D04EC580-DF44-41A3-B9E1-B1E3C30CAACA}" srcOrd="3" destOrd="0" presId="urn:microsoft.com/office/officeart/2005/8/layout/process2"/>
    <dgm:cxn modelId="{9EB49695-117A-42AA-BF2D-DBF711A600AE}" type="presParOf" srcId="{D04EC580-DF44-41A3-B9E1-B1E3C30CAACA}" destId="{BAB7A12A-7F8E-45D9-88BC-47C66D4EBFAC}" srcOrd="0" destOrd="0" presId="urn:microsoft.com/office/officeart/2005/8/layout/process2"/>
    <dgm:cxn modelId="{6786F224-FDBA-43F3-BEBE-D451701BA226}" type="presParOf" srcId="{8E31FAB4-85D0-4089-9ED5-C21E3CD422C6}" destId="{7548BD1E-EC34-44F6-9081-78308F404A3C}" srcOrd="4" destOrd="0" presId="urn:microsoft.com/office/officeart/2005/8/layout/process2"/>
    <dgm:cxn modelId="{062A7465-B31D-46F2-B4DB-3360D3E9B627}" type="presParOf" srcId="{8E31FAB4-85D0-4089-9ED5-C21E3CD422C6}" destId="{0B8BC389-0689-4A32-A902-67E9168DAB0D}" srcOrd="5" destOrd="0" presId="urn:microsoft.com/office/officeart/2005/8/layout/process2"/>
    <dgm:cxn modelId="{C58984C9-097F-4E91-8554-E0E52C22CF55}" type="presParOf" srcId="{0B8BC389-0689-4A32-A902-67E9168DAB0D}" destId="{3A3F6BEA-D399-49C7-9C2C-F6ACF13CCC8C}" srcOrd="0" destOrd="0" presId="urn:microsoft.com/office/officeart/2005/8/layout/process2"/>
    <dgm:cxn modelId="{9E7162EF-4369-44BA-8052-08AF2696592A}" type="presParOf" srcId="{8E31FAB4-85D0-4089-9ED5-C21E3CD422C6}" destId="{D44E33B8-D83D-4083-B967-4A1F7274DD24}" srcOrd="6"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57DC9C-EC58-4370-A46B-B1F0F6947069}" type="doc">
      <dgm:prSet loTypeId="urn:microsoft.com/office/officeart/2005/8/layout/process2" loCatId="process" qsTypeId="urn:microsoft.com/office/officeart/2005/8/quickstyle/simple1" qsCatId="simple" csTypeId="urn:microsoft.com/office/officeart/2005/8/colors/accent6_2" csCatId="accent6" phldr="1"/>
      <dgm:spPr/>
    </dgm:pt>
    <dgm:pt modelId="{BE0B5EAD-1946-4969-A32E-0FFF5403A773}">
      <dgm:prSet phldrT="[文本]"/>
      <dgm:spPr>
        <a:solidFill>
          <a:srgbClr val="DB5355">
            <a:alpha val="70000"/>
          </a:srgbClr>
        </a:solidFill>
      </dgm:spPr>
      <dgm:t>
        <a:bodyPr/>
        <a:lstStyle/>
        <a:p>
          <a:r>
            <a:rPr lang="zh-CN" altLang="en-US" dirty="0"/>
            <a:t>登录图书馆主页：</a:t>
          </a:r>
          <a:r>
            <a:rPr lang="en-US" altLang="en-US" dirty="0"/>
            <a:t>http://lib.ccmusic.edu.cn/</a:t>
          </a:r>
          <a:endParaRPr lang="zh-CN" altLang="en-US" dirty="0"/>
        </a:p>
      </dgm:t>
    </dgm:pt>
    <dgm:pt modelId="{FD70933B-EF6F-4E32-9544-453E49A9AD53}" type="parTrans" cxnId="{17BBF81C-8EEC-4AC0-AE1D-4B84EAC38481}">
      <dgm:prSet/>
      <dgm:spPr/>
      <dgm:t>
        <a:bodyPr/>
        <a:lstStyle/>
        <a:p>
          <a:endParaRPr lang="zh-CN" altLang="en-US"/>
        </a:p>
      </dgm:t>
    </dgm:pt>
    <dgm:pt modelId="{AD809B95-8237-43AE-96CE-AFF732B29F38}" type="sibTrans" cxnId="{17BBF81C-8EEC-4AC0-AE1D-4B84EAC38481}">
      <dgm:prSet/>
      <dgm:spPr>
        <a:solidFill>
          <a:schemeClr val="bg2">
            <a:lumMod val="75000"/>
          </a:schemeClr>
        </a:solidFill>
      </dgm:spPr>
      <dgm:t>
        <a:bodyPr/>
        <a:lstStyle/>
        <a:p>
          <a:endParaRPr lang="zh-CN" altLang="en-US"/>
        </a:p>
      </dgm:t>
    </dgm:pt>
    <dgm:pt modelId="{E60032CD-35EC-4B4A-9015-16551FCCC1A7}">
      <dgm:prSet phldrT="[文本]"/>
      <dgm:spPr>
        <a:solidFill>
          <a:srgbClr val="DB5355">
            <a:alpha val="70000"/>
          </a:srgbClr>
        </a:solidFill>
      </dgm:spPr>
      <dgm:t>
        <a:bodyPr/>
        <a:lstStyle/>
        <a:p>
          <a:r>
            <a:rPr lang="zh-CN" altLang="en-US" dirty="0"/>
            <a:t>查看“数字资源”栏目</a:t>
          </a:r>
        </a:p>
      </dgm:t>
    </dgm:pt>
    <dgm:pt modelId="{DCED0B37-204F-4E1C-9F03-1EF99B854DDC}" type="parTrans" cxnId="{EA5739B8-D381-43D0-941E-1786E186A6CA}">
      <dgm:prSet/>
      <dgm:spPr/>
      <dgm:t>
        <a:bodyPr/>
        <a:lstStyle/>
        <a:p>
          <a:endParaRPr lang="zh-CN" altLang="en-US"/>
        </a:p>
      </dgm:t>
    </dgm:pt>
    <dgm:pt modelId="{D8A0B0AD-AB7A-4253-A814-F747BAD0164A}" type="sibTrans" cxnId="{EA5739B8-D381-43D0-941E-1786E186A6CA}">
      <dgm:prSet/>
      <dgm:spPr>
        <a:solidFill>
          <a:schemeClr val="bg2">
            <a:lumMod val="75000"/>
          </a:schemeClr>
        </a:solidFill>
      </dgm:spPr>
      <dgm:t>
        <a:bodyPr/>
        <a:lstStyle/>
        <a:p>
          <a:endParaRPr lang="zh-CN" altLang="en-US"/>
        </a:p>
      </dgm:t>
    </dgm:pt>
    <dgm:pt modelId="{972C25AA-3329-4031-A7D3-18AED9D78BA5}">
      <dgm:prSet phldrT="[文本]"/>
      <dgm:spPr>
        <a:solidFill>
          <a:srgbClr val="DB5355">
            <a:alpha val="70000"/>
          </a:srgbClr>
        </a:solidFill>
      </dgm:spPr>
      <dgm:t>
        <a:bodyPr/>
        <a:lstStyle/>
        <a:p>
          <a:r>
            <a:rPr lang="zh-CN" altLang="en-US" dirty="0"/>
            <a:t>点击感兴趣的子栏目，获取相关数据库列表（以中文数据库为例）</a:t>
          </a:r>
        </a:p>
      </dgm:t>
    </dgm:pt>
    <dgm:pt modelId="{3BBD59CD-35F9-4C39-9DFA-23126BBBBDE7}" type="parTrans" cxnId="{8B2D2B77-12CD-493D-A254-A2348F642A79}">
      <dgm:prSet/>
      <dgm:spPr/>
      <dgm:t>
        <a:bodyPr/>
        <a:lstStyle/>
        <a:p>
          <a:endParaRPr lang="zh-CN" altLang="en-US"/>
        </a:p>
      </dgm:t>
    </dgm:pt>
    <dgm:pt modelId="{3EE276A9-104D-4E05-8FA5-16B44BDC7A3B}" type="sibTrans" cxnId="{8B2D2B77-12CD-493D-A254-A2348F642A79}">
      <dgm:prSet/>
      <dgm:spPr>
        <a:solidFill>
          <a:schemeClr val="bg2">
            <a:lumMod val="75000"/>
          </a:schemeClr>
        </a:solidFill>
      </dgm:spPr>
      <dgm:t>
        <a:bodyPr/>
        <a:lstStyle/>
        <a:p>
          <a:endParaRPr lang="zh-CN" altLang="en-US"/>
        </a:p>
      </dgm:t>
    </dgm:pt>
    <dgm:pt modelId="{4F07C89F-1E18-4947-874A-8B888A535FE0}">
      <dgm:prSet phldrT="[文本]"/>
      <dgm:spPr>
        <a:solidFill>
          <a:srgbClr val="DB5355"/>
        </a:solidFill>
      </dgm:spPr>
      <dgm:t>
        <a:bodyPr/>
        <a:lstStyle/>
        <a:p>
          <a:r>
            <a:rPr lang="zh-CN" altLang="en-US" dirty="0"/>
            <a:t>点击想要访问的数据库名称，获取该数据库的详细介绍及访问地址</a:t>
          </a:r>
        </a:p>
      </dgm:t>
    </dgm:pt>
    <dgm:pt modelId="{7E76C805-9E01-4E9B-990F-DAC8507A4565}" type="parTrans" cxnId="{AFD331E2-C533-4DE6-BC1F-9DD1E7F55A53}">
      <dgm:prSet/>
      <dgm:spPr/>
      <dgm:t>
        <a:bodyPr/>
        <a:lstStyle/>
        <a:p>
          <a:endParaRPr lang="zh-CN" altLang="en-US"/>
        </a:p>
      </dgm:t>
    </dgm:pt>
    <dgm:pt modelId="{D17CD305-C45A-4D4E-87FE-8D1E668A1BCC}" type="sibTrans" cxnId="{AFD331E2-C533-4DE6-BC1F-9DD1E7F55A53}">
      <dgm:prSet/>
      <dgm:spPr/>
      <dgm:t>
        <a:bodyPr/>
        <a:lstStyle/>
        <a:p>
          <a:endParaRPr lang="zh-CN" altLang="en-US"/>
        </a:p>
      </dgm:t>
    </dgm:pt>
    <dgm:pt modelId="{8E31FAB4-85D0-4089-9ED5-C21E3CD422C6}" type="pres">
      <dgm:prSet presAssocID="{7A57DC9C-EC58-4370-A46B-B1F0F6947069}" presName="linearFlow" presStyleCnt="0">
        <dgm:presLayoutVars>
          <dgm:resizeHandles val="exact"/>
        </dgm:presLayoutVars>
      </dgm:prSet>
      <dgm:spPr/>
    </dgm:pt>
    <dgm:pt modelId="{0C20FCD5-77ED-48D1-BC59-BC302AC1DA29}" type="pres">
      <dgm:prSet presAssocID="{BE0B5EAD-1946-4969-A32E-0FFF5403A773}" presName="node" presStyleLbl="node1" presStyleIdx="0" presStyleCnt="4" custLinFactNeighborX="233" custLinFactNeighborY="1720">
        <dgm:presLayoutVars>
          <dgm:bulletEnabled val="1"/>
        </dgm:presLayoutVars>
      </dgm:prSet>
      <dgm:spPr/>
    </dgm:pt>
    <dgm:pt modelId="{86377F1A-D1B1-47E0-B470-B9F6064F57ED}" type="pres">
      <dgm:prSet presAssocID="{AD809B95-8237-43AE-96CE-AFF732B29F38}" presName="sibTrans" presStyleLbl="sibTrans2D1" presStyleIdx="0" presStyleCnt="3"/>
      <dgm:spPr/>
    </dgm:pt>
    <dgm:pt modelId="{AB0F43FB-1068-4D67-B30E-A67E4556CC1A}" type="pres">
      <dgm:prSet presAssocID="{AD809B95-8237-43AE-96CE-AFF732B29F38}" presName="connectorText" presStyleLbl="sibTrans2D1" presStyleIdx="0" presStyleCnt="3"/>
      <dgm:spPr/>
    </dgm:pt>
    <dgm:pt modelId="{4858842D-C4A5-44B2-8945-DDB3AF160C9B}" type="pres">
      <dgm:prSet presAssocID="{E60032CD-35EC-4B4A-9015-16551FCCC1A7}" presName="node" presStyleLbl="node1" presStyleIdx="1" presStyleCnt="4">
        <dgm:presLayoutVars>
          <dgm:bulletEnabled val="1"/>
        </dgm:presLayoutVars>
      </dgm:prSet>
      <dgm:spPr/>
    </dgm:pt>
    <dgm:pt modelId="{D04EC580-DF44-41A3-B9E1-B1E3C30CAACA}" type="pres">
      <dgm:prSet presAssocID="{D8A0B0AD-AB7A-4253-A814-F747BAD0164A}" presName="sibTrans" presStyleLbl="sibTrans2D1" presStyleIdx="1" presStyleCnt="3"/>
      <dgm:spPr/>
    </dgm:pt>
    <dgm:pt modelId="{BAB7A12A-7F8E-45D9-88BC-47C66D4EBFAC}" type="pres">
      <dgm:prSet presAssocID="{D8A0B0AD-AB7A-4253-A814-F747BAD0164A}" presName="connectorText" presStyleLbl="sibTrans2D1" presStyleIdx="1" presStyleCnt="3"/>
      <dgm:spPr/>
    </dgm:pt>
    <dgm:pt modelId="{7548BD1E-EC34-44F6-9081-78308F404A3C}" type="pres">
      <dgm:prSet presAssocID="{972C25AA-3329-4031-A7D3-18AED9D78BA5}" presName="node" presStyleLbl="node1" presStyleIdx="2" presStyleCnt="4">
        <dgm:presLayoutVars>
          <dgm:bulletEnabled val="1"/>
        </dgm:presLayoutVars>
      </dgm:prSet>
      <dgm:spPr/>
    </dgm:pt>
    <dgm:pt modelId="{0B8BC389-0689-4A32-A902-67E9168DAB0D}" type="pres">
      <dgm:prSet presAssocID="{3EE276A9-104D-4E05-8FA5-16B44BDC7A3B}" presName="sibTrans" presStyleLbl="sibTrans2D1" presStyleIdx="2" presStyleCnt="3"/>
      <dgm:spPr/>
    </dgm:pt>
    <dgm:pt modelId="{3A3F6BEA-D399-49C7-9C2C-F6ACF13CCC8C}" type="pres">
      <dgm:prSet presAssocID="{3EE276A9-104D-4E05-8FA5-16B44BDC7A3B}" presName="connectorText" presStyleLbl="sibTrans2D1" presStyleIdx="2" presStyleCnt="3"/>
      <dgm:spPr/>
    </dgm:pt>
    <dgm:pt modelId="{D44E33B8-D83D-4083-B967-4A1F7274DD24}" type="pres">
      <dgm:prSet presAssocID="{4F07C89F-1E18-4947-874A-8B888A535FE0}" presName="node" presStyleLbl="node1" presStyleIdx="3" presStyleCnt="4">
        <dgm:presLayoutVars>
          <dgm:bulletEnabled val="1"/>
        </dgm:presLayoutVars>
      </dgm:prSet>
      <dgm:spPr/>
    </dgm:pt>
  </dgm:ptLst>
  <dgm:cxnLst>
    <dgm:cxn modelId="{ABDAE007-CD97-44E6-B70B-2FF5CC00986D}" type="presOf" srcId="{7A57DC9C-EC58-4370-A46B-B1F0F6947069}" destId="{8E31FAB4-85D0-4089-9ED5-C21E3CD422C6}" srcOrd="0" destOrd="0" presId="urn:microsoft.com/office/officeart/2005/8/layout/process2"/>
    <dgm:cxn modelId="{99AE310A-7390-4A6A-9688-6856876922FC}" type="presOf" srcId="{3EE276A9-104D-4E05-8FA5-16B44BDC7A3B}" destId="{0B8BC389-0689-4A32-A902-67E9168DAB0D}" srcOrd="0" destOrd="0" presId="urn:microsoft.com/office/officeart/2005/8/layout/process2"/>
    <dgm:cxn modelId="{17BBF81C-8EEC-4AC0-AE1D-4B84EAC38481}" srcId="{7A57DC9C-EC58-4370-A46B-B1F0F6947069}" destId="{BE0B5EAD-1946-4969-A32E-0FFF5403A773}" srcOrd="0" destOrd="0" parTransId="{FD70933B-EF6F-4E32-9544-453E49A9AD53}" sibTransId="{AD809B95-8237-43AE-96CE-AFF732B29F38}"/>
    <dgm:cxn modelId="{C3834E1E-51B6-4756-B1E2-4057B925B467}" type="presOf" srcId="{972C25AA-3329-4031-A7D3-18AED9D78BA5}" destId="{7548BD1E-EC34-44F6-9081-78308F404A3C}" srcOrd="0" destOrd="0" presId="urn:microsoft.com/office/officeart/2005/8/layout/process2"/>
    <dgm:cxn modelId="{FF101A6A-71C9-4B8C-8CBC-512323420DA5}" type="presOf" srcId="{D8A0B0AD-AB7A-4253-A814-F747BAD0164A}" destId="{BAB7A12A-7F8E-45D9-88BC-47C66D4EBFAC}" srcOrd="1" destOrd="0" presId="urn:microsoft.com/office/officeart/2005/8/layout/process2"/>
    <dgm:cxn modelId="{8B2D2B77-12CD-493D-A254-A2348F642A79}" srcId="{7A57DC9C-EC58-4370-A46B-B1F0F6947069}" destId="{972C25AA-3329-4031-A7D3-18AED9D78BA5}" srcOrd="2" destOrd="0" parTransId="{3BBD59CD-35F9-4C39-9DFA-23126BBBBDE7}" sibTransId="{3EE276A9-104D-4E05-8FA5-16B44BDC7A3B}"/>
    <dgm:cxn modelId="{7C07397B-3E66-4841-A0C8-20EDE59FA657}" type="presOf" srcId="{BE0B5EAD-1946-4969-A32E-0FFF5403A773}" destId="{0C20FCD5-77ED-48D1-BC59-BC302AC1DA29}" srcOrd="0" destOrd="0" presId="urn:microsoft.com/office/officeart/2005/8/layout/process2"/>
    <dgm:cxn modelId="{23F25E95-0D26-45E6-9C5A-1D5E0F3C87C0}" type="presOf" srcId="{AD809B95-8237-43AE-96CE-AFF732B29F38}" destId="{86377F1A-D1B1-47E0-B470-B9F6064F57ED}" srcOrd="0" destOrd="0" presId="urn:microsoft.com/office/officeart/2005/8/layout/process2"/>
    <dgm:cxn modelId="{926C5DA7-3ECB-4DCA-8C56-0863F976FDC9}" type="presOf" srcId="{3EE276A9-104D-4E05-8FA5-16B44BDC7A3B}" destId="{3A3F6BEA-D399-49C7-9C2C-F6ACF13CCC8C}" srcOrd="1" destOrd="0" presId="urn:microsoft.com/office/officeart/2005/8/layout/process2"/>
    <dgm:cxn modelId="{EA5739B8-D381-43D0-941E-1786E186A6CA}" srcId="{7A57DC9C-EC58-4370-A46B-B1F0F6947069}" destId="{E60032CD-35EC-4B4A-9015-16551FCCC1A7}" srcOrd="1" destOrd="0" parTransId="{DCED0B37-204F-4E1C-9F03-1EF99B854DDC}" sibTransId="{D8A0B0AD-AB7A-4253-A814-F747BAD0164A}"/>
    <dgm:cxn modelId="{27E40BCC-3355-4628-94FA-F7DBA7259203}" type="presOf" srcId="{AD809B95-8237-43AE-96CE-AFF732B29F38}" destId="{AB0F43FB-1068-4D67-B30E-A67E4556CC1A}" srcOrd="1" destOrd="0" presId="urn:microsoft.com/office/officeart/2005/8/layout/process2"/>
    <dgm:cxn modelId="{EB57E6D0-B489-4878-B326-008070BAE638}" type="presOf" srcId="{D8A0B0AD-AB7A-4253-A814-F747BAD0164A}" destId="{D04EC580-DF44-41A3-B9E1-B1E3C30CAACA}" srcOrd="0" destOrd="0" presId="urn:microsoft.com/office/officeart/2005/8/layout/process2"/>
    <dgm:cxn modelId="{42A4E6D4-3CCB-4418-9B48-8CB5EAF66637}" type="presOf" srcId="{4F07C89F-1E18-4947-874A-8B888A535FE0}" destId="{D44E33B8-D83D-4083-B967-4A1F7274DD24}" srcOrd="0" destOrd="0" presId="urn:microsoft.com/office/officeart/2005/8/layout/process2"/>
    <dgm:cxn modelId="{AFD331E2-C533-4DE6-BC1F-9DD1E7F55A53}" srcId="{7A57DC9C-EC58-4370-A46B-B1F0F6947069}" destId="{4F07C89F-1E18-4947-874A-8B888A535FE0}" srcOrd="3" destOrd="0" parTransId="{7E76C805-9E01-4E9B-990F-DAC8507A4565}" sibTransId="{D17CD305-C45A-4D4E-87FE-8D1E668A1BCC}"/>
    <dgm:cxn modelId="{3E2AB3E9-74E1-4AD2-99FD-3D4B8265F546}" type="presOf" srcId="{E60032CD-35EC-4B4A-9015-16551FCCC1A7}" destId="{4858842D-C4A5-44B2-8945-DDB3AF160C9B}" srcOrd="0" destOrd="0" presId="urn:microsoft.com/office/officeart/2005/8/layout/process2"/>
    <dgm:cxn modelId="{F0DE0C23-9B8E-4F02-9478-6304F52648D9}" type="presParOf" srcId="{8E31FAB4-85D0-4089-9ED5-C21E3CD422C6}" destId="{0C20FCD5-77ED-48D1-BC59-BC302AC1DA29}" srcOrd="0" destOrd="0" presId="urn:microsoft.com/office/officeart/2005/8/layout/process2"/>
    <dgm:cxn modelId="{2B14127E-D269-4E3F-A5E0-C53E3ACD8173}" type="presParOf" srcId="{8E31FAB4-85D0-4089-9ED5-C21E3CD422C6}" destId="{86377F1A-D1B1-47E0-B470-B9F6064F57ED}" srcOrd="1" destOrd="0" presId="urn:microsoft.com/office/officeart/2005/8/layout/process2"/>
    <dgm:cxn modelId="{0804C257-FC46-4402-ADCB-7C795BF9913B}" type="presParOf" srcId="{86377F1A-D1B1-47E0-B470-B9F6064F57ED}" destId="{AB0F43FB-1068-4D67-B30E-A67E4556CC1A}" srcOrd="0" destOrd="0" presId="urn:microsoft.com/office/officeart/2005/8/layout/process2"/>
    <dgm:cxn modelId="{077E1EDE-3AE4-47A5-AAA2-FA216AA6DC44}" type="presParOf" srcId="{8E31FAB4-85D0-4089-9ED5-C21E3CD422C6}" destId="{4858842D-C4A5-44B2-8945-DDB3AF160C9B}" srcOrd="2" destOrd="0" presId="urn:microsoft.com/office/officeart/2005/8/layout/process2"/>
    <dgm:cxn modelId="{FAF84EF1-B9DF-4E97-99B7-86816295C4B8}" type="presParOf" srcId="{8E31FAB4-85D0-4089-9ED5-C21E3CD422C6}" destId="{D04EC580-DF44-41A3-B9E1-B1E3C30CAACA}" srcOrd="3" destOrd="0" presId="urn:microsoft.com/office/officeart/2005/8/layout/process2"/>
    <dgm:cxn modelId="{796565B9-9CEE-4C8F-9563-72A3C7D064D0}" type="presParOf" srcId="{D04EC580-DF44-41A3-B9E1-B1E3C30CAACA}" destId="{BAB7A12A-7F8E-45D9-88BC-47C66D4EBFAC}" srcOrd="0" destOrd="0" presId="urn:microsoft.com/office/officeart/2005/8/layout/process2"/>
    <dgm:cxn modelId="{EABA35C1-8F19-4406-BE94-33EE300AAC00}" type="presParOf" srcId="{8E31FAB4-85D0-4089-9ED5-C21E3CD422C6}" destId="{7548BD1E-EC34-44F6-9081-78308F404A3C}" srcOrd="4" destOrd="0" presId="urn:microsoft.com/office/officeart/2005/8/layout/process2"/>
    <dgm:cxn modelId="{2DBA37FA-49D7-4094-BC8E-39472F9D93E8}" type="presParOf" srcId="{8E31FAB4-85D0-4089-9ED5-C21E3CD422C6}" destId="{0B8BC389-0689-4A32-A902-67E9168DAB0D}" srcOrd="5" destOrd="0" presId="urn:microsoft.com/office/officeart/2005/8/layout/process2"/>
    <dgm:cxn modelId="{48480CD9-EF00-4D2E-86A4-0C298E83FD79}" type="presParOf" srcId="{0B8BC389-0689-4A32-A902-67E9168DAB0D}" destId="{3A3F6BEA-D399-49C7-9C2C-F6ACF13CCC8C}" srcOrd="0" destOrd="0" presId="urn:microsoft.com/office/officeart/2005/8/layout/process2"/>
    <dgm:cxn modelId="{E1D9803D-4910-49B3-AB20-D23AB1C91133}" type="presParOf" srcId="{8E31FAB4-85D0-4089-9ED5-C21E3CD422C6}" destId="{D44E33B8-D83D-4083-B967-4A1F7274DD24}" srcOrd="6"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57DC9C-EC58-4370-A46B-B1F0F6947069}" type="doc">
      <dgm:prSet loTypeId="urn:microsoft.com/office/officeart/2005/8/layout/process2" loCatId="process" qsTypeId="urn:microsoft.com/office/officeart/2005/8/quickstyle/simple1" qsCatId="simple" csTypeId="urn:microsoft.com/office/officeart/2005/8/colors/accent6_2" csCatId="accent6" phldr="1"/>
      <dgm:spPr/>
    </dgm:pt>
    <dgm:pt modelId="{BE0B5EAD-1946-4969-A32E-0FFF5403A773}">
      <dgm:prSet phldrT="[文本]"/>
      <dgm:spPr>
        <a:solidFill>
          <a:srgbClr val="DB5355">
            <a:alpha val="70000"/>
          </a:srgbClr>
        </a:solidFill>
      </dgm:spPr>
      <dgm:t>
        <a:bodyPr/>
        <a:lstStyle/>
        <a:p>
          <a:r>
            <a:rPr lang="zh-CN" altLang="en-US" dirty="0"/>
            <a:t>登录图书馆主页：</a:t>
          </a:r>
          <a:r>
            <a:rPr lang="en-US" altLang="en-US" dirty="0"/>
            <a:t>http://lib.ccmusic.edu.cn/</a:t>
          </a:r>
          <a:endParaRPr lang="zh-CN" altLang="en-US" dirty="0"/>
        </a:p>
      </dgm:t>
    </dgm:pt>
    <dgm:pt modelId="{FD70933B-EF6F-4E32-9544-453E49A9AD53}" type="parTrans" cxnId="{17BBF81C-8EEC-4AC0-AE1D-4B84EAC38481}">
      <dgm:prSet/>
      <dgm:spPr/>
      <dgm:t>
        <a:bodyPr/>
        <a:lstStyle/>
        <a:p>
          <a:endParaRPr lang="zh-CN" altLang="en-US"/>
        </a:p>
      </dgm:t>
    </dgm:pt>
    <dgm:pt modelId="{AD809B95-8237-43AE-96CE-AFF732B29F38}" type="sibTrans" cxnId="{17BBF81C-8EEC-4AC0-AE1D-4B84EAC38481}">
      <dgm:prSet/>
      <dgm:spPr>
        <a:solidFill>
          <a:schemeClr val="bg2">
            <a:lumMod val="75000"/>
          </a:schemeClr>
        </a:solidFill>
      </dgm:spPr>
      <dgm:t>
        <a:bodyPr/>
        <a:lstStyle/>
        <a:p>
          <a:endParaRPr lang="zh-CN" altLang="en-US"/>
        </a:p>
      </dgm:t>
    </dgm:pt>
    <dgm:pt modelId="{E60032CD-35EC-4B4A-9015-16551FCCC1A7}">
      <dgm:prSet phldrT="[文本]"/>
      <dgm:spPr>
        <a:solidFill>
          <a:srgbClr val="DB5355">
            <a:alpha val="70000"/>
          </a:srgbClr>
        </a:solidFill>
      </dgm:spPr>
      <dgm:t>
        <a:bodyPr/>
        <a:lstStyle/>
        <a:p>
          <a:r>
            <a:rPr lang="zh-CN" altLang="en-US" dirty="0"/>
            <a:t>查看“数字资源”栏目</a:t>
          </a:r>
        </a:p>
      </dgm:t>
    </dgm:pt>
    <dgm:pt modelId="{DCED0B37-204F-4E1C-9F03-1EF99B854DDC}" type="parTrans" cxnId="{EA5739B8-D381-43D0-941E-1786E186A6CA}">
      <dgm:prSet/>
      <dgm:spPr/>
      <dgm:t>
        <a:bodyPr/>
        <a:lstStyle/>
        <a:p>
          <a:endParaRPr lang="zh-CN" altLang="en-US"/>
        </a:p>
      </dgm:t>
    </dgm:pt>
    <dgm:pt modelId="{D8A0B0AD-AB7A-4253-A814-F747BAD0164A}" type="sibTrans" cxnId="{EA5739B8-D381-43D0-941E-1786E186A6CA}">
      <dgm:prSet/>
      <dgm:spPr>
        <a:solidFill>
          <a:schemeClr val="bg2">
            <a:lumMod val="75000"/>
          </a:schemeClr>
        </a:solidFill>
      </dgm:spPr>
      <dgm:t>
        <a:bodyPr/>
        <a:lstStyle/>
        <a:p>
          <a:endParaRPr lang="zh-CN" altLang="en-US"/>
        </a:p>
      </dgm:t>
    </dgm:pt>
    <dgm:pt modelId="{972C25AA-3329-4031-A7D3-18AED9D78BA5}">
      <dgm:prSet phldrT="[文本]"/>
      <dgm:spPr>
        <a:solidFill>
          <a:srgbClr val="DB5355">
            <a:alpha val="70000"/>
          </a:srgbClr>
        </a:solidFill>
      </dgm:spPr>
      <dgm:t>
        <a:bodyPr/>
        <a:lstStyle/>
        <a:p>
          <a:r>
            <a:rPr lang="zh-CN" altLang="en-US" dirty="0"/>
            <a:t>点击感兴趣的子栏目，获取相关数据库列表（以中文数据为例）</a:t>
          </a:r>
        </a:p>
      </dgm:t>
    </dgm:pt>
    <dgm:pt modelId="{3BBD59CD-35F9-4C39-9DFA-23126BBBBDE7}" type="parTrans" cxnId="{8B2D2B77-12CD-493D-A254-A2348F642A79}">
      <dgm:prSet/>
      <dgm:spPr/>
      <dgm:t>
        <a:bodyPr/>
        <a:lstStyle/>
        <a:p>
          <a:endParaRPr lang="zh-CN" altLang="en-US"/>
        </a:p>
      </dgm:t>
    </dgm:pt>
    <dgm:pt modelId="{3EE276A9-104D-4E05-8FA5-16B44BDC7A3B}" type="sibTrans" cxnId="{8B2D2B77-12CD-493D-A254-A2348F642A79}">
      <dgm:prSet/>
      <dgm:spPr>
        <a:solidFill>
          <a:schemeClr val="bg2">
            <a:lumMod val="75000"/>
          </a:schemeClr>
        </a:solidFill>
      </dgm:spPr>
      <dgm:t>
        <a:bodyPr/>
        <a:lstStyle/>
        <a:p>
          <a:endParaRPr lang="zh-CN" altLang="en-US"/>
        </a:p>
      </dgm:t>
    </dgm:pt>
    <dgm:pt modelId="{4F07C89F-1E18-4947-874A-8B888A535FE0}">
      <dgm:prSet phldrT="[文本]"/>
      <dgm:spPr>
        <a:solidFill>
          <a:srgbClr val="DB5355"/>
        </a:solidFill>
      </dgm:spPr>
      <dgm:t>
        <a:bodyPr/>
        <a:lstStyle/>
        <a:p>
          <a:r>
            <a:rPr lang="zh-CN" altLang="en-US" dirty="0"/>
            <a:t>点击想要访问的数据库名称，获取该数据库的详细介绍及访问地址</a:t>
          </a:r>
        </a:p>
      </dgm:t>
    </dgm:pt>
    <dgm:pt modelId="{7E76C805-9E01-4E9B-990F-DAC8507A4565}" type="parTrans" cxnId="{AFD331E2-C533-4DE6-BC1F-9DD1E7F55A53}">
      <dgm:prSet/>
      <dgm:spPr/>
      <dgm:t>
        <a:bodyPr/>
        <a:lstStyle/>
        <a:p>
          <a:endParaRPr lang="zh-CN" altLang="en-US"/>
        </a:p>
      </dgm:t>
    </dgm:pt>
    <dgm:pt modelId="{D17CD305-C45A-4D4E-87FE-8D1E668A1BCC}" type="sibTrans" cxnId="{AFD331E2-C533-4DE6-BC1F-9DD1E7F55A53}">
      <dgm:prSet/>
      <dgm:spPr/>
      <dgm:t>
        <a:bodyPr/>
        <a:lstStyle/>
        <a:p>
          <a:endParaRPr lang="zh-CN" altLang="en-US"/>
        </a:p>
      </dgm:t>
    </dgm:pt>
    <dgm:pt modelId="{8E31FAB4-85D0-4089-9ED5-C21E3CD422C6}" type="pres">
      <dgm:prSet presAssocID="{7A57DC9C-EC58-4370-A46B-B1F0F6947069}" presName="linearFlow" presStyleCnt="0">
        <dgm:presLayoutVars>
          <dgm:resizeHandles val="exact"/>
        </dgm:presLayoutVars>
      </dgm:prSet>
      <dgm:spPr/>
    </dgm:pt>
    <dgm:pt modelId="{0C20FCD5-77ED-48D1-BC59-BC302AC1DA29}" type="pres">
      <dgm:prSet presAssocID="{BE0B5EAD-1946-4969-A32E-0FFF5403A773}" presName="node" presStyleLbl="node1" presStyleIdx="0" presStyleCnt="4" custLinFactNeighborX="233" custLinFactNeighborY="1720">
        <dgm:presLayoutVars>
          <dgm:bulletEnabled val="1"/>
        </dgm:presLayoutVars>
      </dgm:prSet>
      <dgm:spPr/>
    </dgm:pt>
    <dgm:pt modelId="{86377F1A-D1B1-47E0-B470-B9F6064F57ED}" type="pres">
      <dgm:prSet presAssocID="{AD809B95-8237-43AE-96CE-AFF732B29F38}" presName="sibTrans" presStyleLbl="sibTrans2D1" presStyleIdx="0" presStyleCnt="3"/>
      <dgm:spPr/>
    </dgm:pt>
    <dgm:pt modelId="{AB0F43FB-1068-4D67-B30E-A67E4556CC1A}" type="pres">
      <dgm:prSet presAssocID="{AD809B95-8237-43AE-96CE-AFF732B29F38}" presName="connectorText" presStyleLbl="sibTrans2D1" presStyleIdx="0" presStyleCnt="3"/>
      <dgm:spPr/>
    </dgm:pt>
    <dgm:pt modelId="{4858842D-C4A5-44B2-8945-DDB3AF160C9B}" type="pres">
      <dgm:prSet presAssocID="{E60032CD-35EC-4B4A-9015-16551FCCC1A7}" presName="node" presStyleLbl="node1" presStyleIdx="1" presStyleCnt="4">
        <dgm:presLayoutVars>
          <dgm:bulletEnabled val="1"/>
        </dgm:presLayoutVars>
      </dgm:prSet>
      <dgm:spPr/>
    </dgm:pt>
    <dgm:pt modelId="{D04EC580-DF44-41A3-B9E1-B1E3C30CAACA}" type="pres">
      <dgm:prSet presAssocID="{D8A0B0AD-AB7A-4253-A814-F747BAD0164A}" presName="sibTrans" presStyleLbl="sibTrans2D1" presStyleIdx="1" presStyleCnt="3"/>
      <dgm:spPr/>
    </dgm:pt>
    <dgm:pt modelId="{BAB7A12A-7F8E-45D9-88BC-47C66D4EBFAC}" type="pres">
      <dgm:prSet presAssocID="{D8A0B0AD-AB7A-4253-A814-F747BAD0164A}" presName="connectorText" presStyleLbl="sibTrans2D1" presStyleIdx="1" presStyleCnt="3"/>
      <dgm:spPr/>
    </dgm:pt>
    <dgm:pt modelId="{7548BD1E-EC34-44F6-9081-78308F404A3C}" type="pres">
      <dgm:prSet presAssocID="{972C25AA-3329-4031-A7D3-18AED9D78BA5}" presName="node" presStyleLbl="node1" presStyleIdx="2" presStyleCnt="4">
        <dgm:presLayoutVars>
          <dgm:bulletEnabled val="1"/>
        </dgm:presLayoutVars>
      </dgm:prSet>
      <dgm:spPr/>
    </dgm:pt>
    <dgm:pt modelId="{0B8BC389-0689-4A32-A902-67E9168DAB0D}" type="pres">
      <dgm:prSet presAssocID="{3EE276A9-104D-4E05-8FA5-16B44BDC7A3B}" presName="sibTrans" presStyleLbl="sibTrans2D1" presStyleIdx="2" presStyleCnt="3"/>
      <dgm:spPr/>
    </dgm:pt>
    <dgm:pt modelId="{3A3F6BEA-D399-49C7-9C2C-F6ACF13CCC8C}" type="pres">
      <dgm:prSet presAssocID="{3EE276A9-104D-4E05-8FA5-16B44BDC7A3B}" presName="connectorText" presStyleLbl="sibTrans2D1" presStyleIdx="2" presStyleCnt="3"/>
      <dgm:spPr/>
    </dgm:pt>
    <dgm:pt modelId="{D44E33B8-D83D-4083-B967-4A1F7274DD24}" type="pres">
      <dgm:prSet presAssocID="{4F07C89F-1E18-4947-874A-8B888A535FE0}" presName="node" presStyleLbl="node1" presStyleIdx="3" presStyleCnt="4">
        <dgm:presLayoutVars>
          <dgm:bulletEnabled val="1"/>
        </dgm:presLayoutVars>
      </dgm:prSet>
      <dgm:spPr/>
    </dgm:pt>
  </dgm:ptLst>
  <dgm:cxnLst>
    <dgm:cxn modelId="{640CB000-0FBA-4993-BFBF-8A603D99E25E}" type="presOf" srcId="{E60032CD-35EC-4B4A-9015-16551FCCC1A7}" destId="{4858842D-C4A5-44B2-8945-DDB3AF160C9B}" srcOrd="0" destOrd="0" presId="urn:microsoft.com/office/officeart/2005/8/layout/process2"/>
    <dgm:cxn modelId="{0FB83503-3648-4AAA-B030-437ED1F75E96}" type="presOf" srcId="{BE0B5EAD-1946-4969-A32E-0FFF5403A773}" destId="{0C20FCD5-77ED-48D1-BC59-BC302AC1DA29}" srcOrd="0" destOrd="0" presId="urn:microsoft.com/office/officeart/2005/8/layout/process2"/>
    <dgm:cxn modelId="{17BBF81C-8EEC-4AC0-AE1D-4B84EAC38481}" srcId="{7A57DC9C-EC58-4370-A46B-B1F0F6947069}" destId="{BE0B5EAD-1946-4969-A32E-0FFF5403A773}" srcOrd="0" destOrd="0" parTransId="{FD70933B-EF6F-4E32-9544-453E49A9AD53}" sibTransId="{AD809B95-8237-43AE-96CE-AFF732B29F38}"/>
    <dgm:cxn modelId="{EDFD4D39-9D67-438A-B43C-27C5A86EF5DD}" type="presOf" srcId="{972C25AA-3329-4031-A7D3-18AED9D78BA5}" destId="{7548BD1E-EC34-44F6-9081-78308F404A3C}" srcOrd="0" destOrd="0" presId="urn:microsoft.com/office/officeart/2005/8/layout/process2"/>
    <dgm:cxn modelId="{ED57E339-C17B-4C34-BC83-2F28ED31C0CD}" type="presOf" srcId="{AD809B95-8237-43AE-96CE-AFF732B29F38}" destId="{AB0F43FB-1068-4D67-B30E-A67E4556CC1A}" srcOrd="1" destOrd="0" presId="urn:microsoft.com/office/officeart/2005/8/layout/process2"/>
    <dgm:cxn modelId="{C9F43165-63A3-4D72-80BC-FD7B46576F60}" type="presOf" srcId="{3EE276A9-104D-4E05-8FA5-16B44BDC7A3B}" destId="{3A3F6BEA-D399-49C7-9C2C-F6ACF13CCC8C}" srcOrd="1" destOrd="0" presId="urn:microsoft.com/office/officeart/2005/8/layout/process2"/>
    <dgm:cxn modelId="{8B2D2B77-12CD-493D-A254-A2348F642A79}" srcId="{7A57DC9C-EC58-4370-A46B-B1F0F6947069}" destId="{972C25AA-3329-4031-A7D3-18AED9D78BA5}" srcOrd="2" destOrd="0" parTransId="{3BBD59CD-35F9-4C39-9DFA-23126BBBBDE7}" sibTransId="{3EE276A9-104D-4E05-8FA5-16B44BDC7A3B}"/>
    <dgm:cxn modelId="{65A41A7B-60AC-455C-B454-8026079CD8B2}" type="presOf" srcId="{D8A0B0AD-AB7A-4253-A814-F747BAD0164A}" destId="{BAB7A12A-7F8E-45D9-88BC-47C66D4EBFAC}" srcOrd="1" destOrd="0" presId="urn:microsoft.com/office/officeart/2005/8/layout/process2"/>
    <dgm:cxn modelId="{378B7E98-1844-4E5B-AA9A-8A9340EE73F2}" type="presOf" srcId="{4F07C89F-1E18-4947-874A-8B888A535FE0}" destId="{D44E33B8-D83D-4083-B967-4A1F7274DD24}" srcOrd="0" destOrd="0" presId="urn:microsoft.com/office/officeart/2005/8/layout/process2"/>
    <dgm:cxn modelId="{D04269A6-13B4-40E0-A226-B224773CD703}" type="presOf" srcId="{3EE276A9-104D-4E05-8FA5-16B44BDC7A3B}" destId="{0B8BC389-0689-4A32-A902-67E9168DAB0D}" srcOrd="0" destOrd="0" presId="urn:microsoft.com/office/officeart/2005/8/layout/process2"/>
    <dgm:cxn modelId="{EA5739B8-D381-43D0-941E-1786E186A6CA}" srcId="{7A57DC9C-EC58-4370-A46B-B1F0F6947069}" destId="{E60032CD-35EC-4B4A-9015-16551FCCC1A7}" srcOrd="1" destOrd="0" parTransId="{DCED0B37-204F-4E1C-9F03-1EF99B854DDC}" sibTransId="{D8A0B0AD-AB7A-4253-A814-F747BAD0164A}"/>
    <dgm:cxn modelId="{674F1AC0-E71D-46D1-B6F2-D76450E22B39}" type="presOf" srcId="{AD809B95-8237-43AE-96CE-AFF732B29F38}" destId="{86377F1A-D1B1-47E0-B470-B9F6064F57ED}" srcOrd="0" destOrd="0" presId="urn:microsoft.com/office/officeart/2005/8/layout/process2"/>
    <dgm:cxn modelId="{5EE4CBD7-6B6C-4AC8-8804-8560CDE9CD0C}" type="presOf" srcId="{D8A0B0AD-AB7A-4253-A814-F747BAD0164A}" destId="{D04EC580-DF44-41A3-B9E1-B1E3C30CAACA}" srcOrd="0" destOrd="0" presId="urn:microsoft.com/office/officeart/2005/8/layout/process2"/>
    <dgm:cxn modelId="{AFD331E2-C533-4DE6-BC1F-9DD1E7F55A53}" srcId="{7A57DC9C-EC58-4370-A46B-B1F0F6947069}" destId="{4F07C89F-1E18-4947-874A-8B888A535FE0}" srcOrd="3" destOrd="0" parTransId="{7E76C805-9E01-4E9B-990F-DAC8507A4565}" sibTransId="{D17CD305-C45A-4D4E-87FE-8D1E668A1BCC}"/>
    <dgm:cxn modelId="{1C1E69EF-9FD9-4A52-B746-3F010AA95902}" type="presOf" srcId="{7A57DC9C-EC58-4370-A46B-B1F0F6947069}" destId="{8E31FAB4-85D0-4089-9ED5-C21E3CD422C6}" srcOrd="0" destOrd="0" presId="urn:microsoft.com/office/officeart/2005/8/layout/process2"/>
    <dgm:cxn modelId="{B1D0A49D-137A-421F-AD36-99A99562F694}" type="presParOf" srcId="{8E31FAB4-85D0-4089-9ED5-C21E3CD422C6}" destId="{0C20FCD5-77ED-48D1-BC59-BC302AC1DA29}" srcOrd="0" destOrd="0" presId="urn:microsoft.com/office/officeart/2005/8/layout/process2"/>
    <dgm:cxn modelId="{65E82132-DAA9-4CB8-9B62-0EF7DF7CD561}" type="presParOf" srcId="{8E31FAB4-85D0-4089-9ED5-C21E3CD422C6}" destId="{86377F1A-D1B1-47E0-B470-B9F6064F57ED}" srcOrd="1" destOrd="0" presId="urn:microsoft.com/office/officeart/2005/8/layout/process2"/>
    <dgm:cxn modelId="{0ED110A4-6FAC-40A3-A5B3-CB81A22AA944}" type="presParOf" srcId="{86377F1A-D1B1-47E0-B470-B9F6064F57ED}" destId="{AB0F43FB-1068-4D67-B30E-A67E4556CC1A}" srcOrd="0" destOrd="0" presId="urn:microsoft.com/office/officeart/2005/8/layout/process2"/>
    <dgm:cxn modelId="{E96DF3C2-CA75-40A8-A503-97E815720FD5}" type="presParOf" srcId="{8E31FAB4-85D0-4089-9ED5-C21E3CD422C6}" destId="{4858842D-C4A5-44B2-8945-DDB3AF160C9B}" srcOrd="2" destOrd="0" presId="urn:microsoft.com/office/officeart/2005/8/layout/process2"/>
    <dgm:cxn modelId="{A258DFA0-3F0B-42E3-BAC6-A08C3A8A68F2}" type="presParOf" srcId="{8E31FAB4-85D0-4089-9ED5-C21E3CD422C6}" destId="{D04EC580-DF44-41A3-B9E1-B1E3C30CAACA}" srcOrd="3" destOrd="0" presId="urn:microsoft.com/office/officeart/2005/8/layout/process2"/>
    <dgm:cxn modelId="{5DBABE25-0213-4D40-8527-43016AFB4D1C}" type="presParOf" srcId="{D04EC580-DF44-41A3-B9E1-B1E3C30CAACA}" destId="{BAB7A12A-7F8E-45D9-88BC-47C66D4EBFAC}" srcOrd="0" destOrd="0" presId="urn:microsoft.com/office/officeart/2005/8/layout/process2"/>
    <dgm:cxn modelId="{6001C978-FFD3-4A58-A4CB-5F32B88F1C80}" type="presParOf" srcId="{8E31FAB4-85D0-4089-9ED5-C21E3CD422C6}" destId="{7548BD1E-EC34-44F6-9081-78308F404A3C}" srcOrd="4" destOrd="0" presId="urn:microsoft.com/office/officeart/2005/8/layout/process2"/>
    <dgm:cxn modelId="{3D47066C-7739-42EE-A5A7-933D3A02AB9D}" type="presParOf" srcId="{8E31FAB4-85D0-4089-9ED5-C21E3CD422C6}" destId="{0B8BC389-0689-4A32-A902-67E9168DAB0D}" srcOrd="5" destOrd="0" presId="urn:microsoft.com/office/officeart/2005/8/layout/process2"/>
    <dgm:cxn modelId="{E3840759-C2AB-4DB8-A5D7-70FA76608C98}" type="presParOf" srcId="{0B8BC389-0689-4A32-A902-67E9168DAB0D}" destId="{3A3F6BEA-D399-49C7-9C2C-F6ACF13CCC8C}" srcOrd="0" destOrd="0" presId="urn:microsoft.com/office/officeart/2005/8/layout/process2"/>
    <dgm:cxn modelId="{99CF1CF0-6EC0-4E05-A822-E28E87A2BEAC}" type="presParOf" srcId="{8E31FAB4-85D0-4089-9ED5-C21E3CD422C6}" destId="{D44E33B8-D83D-4083-B967-4A1F7274DD24}" srcOrd="6"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BA061-C2C9-4210-ADB0-5474A9C209BE}">
      <dsp:nvSpPr>
        <dsp:cNvPr id="0" name=""/>
        <dsp:cNvSpPr/>
      </dsp:nvSpPr>
      <dsp:spPr>
        <a:xfrm>
          <a:off x="1004865" y="2076445"/>
          <a:ext cx="1801890" cy="900945"/>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外文数据库</a:t>
          </a:r>
        </a:p>
      </dsp:txBody>
      <dsp:txXfrm>
        <a:off x="1031253" y="2102833"/>
        <a:ext cx="1749114" cy="848169"/>
      </dsp:txXfrm>
    </dsp:sp>
    <dsp:sp modelId="{A124391E-D17C-48A3-9BE3-6113B960F50B}">
      <dsp:nvSpPr>
        <dsp:cNvPr id="0" name=""/>
        <dsp:cNvSpPr/>
      </dsp:nvSpPr>
      <dsp:spPr>
        <a:xfrm rot="17847018">
          <a:off x="2176579" y="1473372"/>
          <a:ext cx="2338224" cy="32124"/>
        </a:xfrm>
        <a:custGeom>
          <a:avLst/>
          <a:gdLst/>
          <a:ahLst/>
          <a:cxnLst/>
          <a:rect l="0" t="0" r="0" b="0"/>
          <a:pathLst>
            <a:path>
              <a:moveTo>
                <a:pt x="0" y="16062"/>
              </a:moveTo>
              <a:lnTo>
                <a:pt x="2338224" y="16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solidFill>
              <a:schemeClr val="tx1"/>
            </a:solidFill>
          </a:endParaRPr>
        </a:p>
      </dsp:txBody>
      <dsp:txXfrm>
        <a:off x="3287236" y="1430979"/>
        <a:ext cx="116911" cy="116911"/>
      </dsp:txXfrm>
    </dsp:sp>
    <dsp:sp modelId="{FEE8A464-98A0-40AA-9F25-7642CB79243C}">
      <dsp:nvSpPr>
        <dsp:cNvPr id="0" name=""/>
        <dsp:cNvSpPr/>
      </dsp:nvSpPr>
      <dsp:spPr>
        <a:xfrm>
          <a:off x="3884628" y="1478"/>
          <a:ext cx="1801890" cy="900945"/>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latin typeface="宋体" charset="-122"/>
            </a:rPr>
            <a:t>国际音乐期刊索引与全文数据库</a:t>
          </a:r>
          <a:endParaRPr lang="zh-CN" altLang="en-US" sz="1800" kern="1200" dirty="0">
            <a:solidFill>
              <a:schemeClr val="tx1"/>
            </a:solidFill>
          </a:endParaRPr>
        </a:p>
      </dsp:txBody>
      <dsp:txXfrm>
        <a:off x="3911016" y="27866"/>
        <a:ext cx="1749114" cy="848169"/>
      </dsp:txXfrm>
    </dsp:sp>
    <dsp:sp modelId="{E2B8FA5E-D29F-4FB5-B862-9C0C450E4AA0}">
      <dsp:nvSpPr>
        <dsp:cNvPr id="0" name=""/>
        <dsp:cNvSpPr/>
      </dsp:nvSpPr>
      <dsp:spPr>
        <a:xfrm rot="18963320">
          <a:off x="2597179" y="1991416"/>
          <a:ext cx="1497023" cy="32124"/>
        </a:xfrm>
        <a:custGeom>
          <a:avLst/>
          <a:gdLst/>
          <a:ahLst/>
          <a:cxnLst/>
          <a:rect l="0" t="0" r="0" b="0"/>
          <a:pathLst>
            <a:path>
              <a:moveTo>
                <a:pt x="0" y="16062"/>
              </a:moveTo>
              <a:lnTo>
                <a:pt x="1497023" y="16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chemeClr val="tx1"/>
            </a:solidFill>
          </a:endParaRPr>
        </a:p>
      </dsp:txBody>
      <dsp:txXfrm>
        <a:off x="3308266" y="1970052"/>
        <a:ext cx="74851" cy="74851"/>
      </dsp:txXfrm>
    </dsp:sp>
    <dsp:sp modelId="{A228897A-934C-40A5-BE0B-4AE3E5072C25}">
      <dsp:nvSpPr>
        <dsp:cNvPr id="0" name=""/>
        <dsp:cNvSpPr/>
      </dsp:nvSpPr>
      <dsp:spPr>
        <a:xfrm>
          <a:off x="3884628" y="1037565"/>
          <a:ext cx="1801890" cy="900945"/>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latin typeface="宋体" charset="-122"/>
            </a:rPr>
            <a:t>国际音乐文献文摘数据库（</a:t>
          </a:r>
          <a:r>
            <a:rPr lang="en-US" altLang="zh-CN" sz="1800" kern="1200" dirty="0">
              <a:solidFill>
                <a:schemeClr val="tx1"/>
              </a:solidFill>
              <a:latin typeface="宋体" charset="-122"/>
            </a:rPr>
            <a:t>RILM</a:t>
          </a:r>
          <a:r>
            <a:rPr lang="zh-CN" altLang="en-US" sz="1800" kern="1200" dirty="0">
              <a:solidFill>
                <a:schemeClr val="tx1"/>
              </a:solidFill>
              <a:latin typeface="宋体" charset="-122"/>
            </a:rPr>
            <a:t>） </a:t>
          </a:r>
          <a:endParaRPr lang="zh-CN" altLang="en-US" sz="1800" kern="1200" dirty="0">
            <a:solidFill>
              <a:schemeClr val="tx1"/>
            </a:solidFill>
          </a:endParaRPr>
        </a:p>
      </dsp:txBody>
      <dsp:txXfrm>
        <a:off x="3911016" y="1063953"/>
        <a:ext cx="1749114" cy="848169"/>
      </dsp:txXfrm>
    </dsp:sp>
    <dsp:sp modelId="{78E6428C-23F7-4E41-AE42-D6D88003DCDF}">
      <dsp:nvSpPr>
        <dsp:cNvPr id="0" name=""/>
        <dsp:cNvSpPr/>
      </dsp:nvSpPr>
      <dsp:spPr>
        <a:xfrm rot="21591092">
          <a:off x="2806753" y="2509459"/>
          <a:ext cx="1077876" cy="32124"/>
        </a:xfrm>
        <a:custGeom>
          <a:avLst/>
          <a:gdLst/>
          <a:ahLst/>
          <a:cxnLst/>
          <a:rect l="0" t="0" r="0" b="0"/>
          <a:pathLst>
            <a:path>
              <a:moveTo>
                <a:pt x="0" y="16062"/>
              </a:moveTo>
              <a:lnTo>
                <a:pt x="1077876" y="16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chemeClr val="tx1"/>
            </a:solidFill>
          </a:endParaRPr>
        </a:p>
      </dsp:txBody>
      <dsp:txXfrm>
        <a:off x="3318744" y="2498574"/>
        <a:ext cx="53893" cy="53893"/>
      </dsp:txXfrm>
    </dsp:sp>
    <dsp:sp modelId="{858BF181-CD7F-4A12-A5B4-A8C4FB1133B1}">
      <dsp:nvSpPr>
        <dsp:cNvPr id="0" name=""/>
        <dsp:cNvSpPr/>
      </dsp:nvSpPr>
      <dsp:spPr>
        <a:xfrm>
          <a:off x="3884628" y="2073652"/>
          <a:ext cx="1801890" cy="900945"/>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solidFill>
                <a:schemeClr val="tx1"/>
              </a:solidFill>
            </a:rPr>
            <a:t>JSTOR</a:t>
          </a:r>
          <a:r>
            <a:rPr lang="zh-CN" altLang="en-US" sz="1800" kern="1200" dirty="0">
              <a:solidFill>
                <a:schemeClr val="tx1"/>
              </a:solidFill>
            </a:rPr>
            <a:t>西文过刊全文库</a:t>
          </a:r>
        </a:p>
      </dsp:txBody>
      <dsp:txXfrm>
        <a:off x="3911016" y="2100040"/>
        <a:ext cx="1749114" cy="848169"/>
      </dsp:txXfrm>
    </dsp:sp>
    <dsp:sp modelId="{26C51387-361A-45AB-9E66-7E141D80C52F}">
      <dsp:nvSpPr>
        <dsp:cNvPr id="0" name=""/>
        <dsp:cNvSpPr/>
      </dsp:nvSpPr>
      <dsp:spPr>
        <a:xfrm rot="2627420">
          <a:off x="2599115" y="3027502"/>
          <a:ext cx="1493152" cy="32124"/>
        </a:xfrm>
        <a:custGeom>
          <a:avLst/>
          <a:gdLst/>
          <a:ahLst/>
          <a:cxnLst/>
          <a:rect l="0" t="0" r="0" b="0"/>
          <a:pathLst>
            <a:path>
              <a:moveTo>
                <a:pt x="0" y="16062"/>
              </a:moveTo>
              <a:lnTo>
                <a:pt x="1493152" y="16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chemeClr val="tx1"/>
            </a:solidFill>
          </a:endParaRPr>
        </a:p>
      </dsp:txBody>
      <dsp:txXfrm>
        <a:off x="3308362" y="3006236"/>
        <a:ext cx="74657" cy="74657"/>
      </dsp:txXfrm>
    </dsp:sp>
    <dsp:sp modelId="{5BD47712-0C37-4594-83D7-47890FFCC63C}">
      <dsp:nvSpPr>
        <dsp:cNvPr id="0" name=""/>
        <dsp:cNvSpPr/>
      </dsp:nvSpPr>
      <dsp:spPr>
        <a:xfrm>
          <a:off x="3884628" y="3109739"/>
          <a:ext cx="1801890" cy="900945"/>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solidFill>
              <a:latin typeface="宋体" charset="-122"/>
            </a:rPr>
            <a:t>《</a:t>
          </a:r>
          <a:r>
            <a:rPr lang="zh-CN" altLang="en-US" sz="1800" kern="1200" dirty="0">
              <a:solidFill>
                <a:schemeClr val="tx1"/>
              </a:solidFill>
              <a:latin typeface="宋体" charset="-122"/>
            </a:rPr>
            <a:t>格罗夫音乐百科全书</a:t>
          </a:r>
          <a:r>
            <a:rPr lang="en-US" altLang="zh-CN" sz="1800" kern="1200" dirty="0">
              <a:solidFill>
                <a:schemeClr val="tx1"/>
              </a:solidFill>
              <a:latin typeface="宋体" charset="-122"/>
            </a:rPr>
            <a:t>》</a:t>
          </a:r>
          <a:r>
            <a:rPr lang="zh-CN" altLang="en-US" sz="1800" kern="1200" dirty="0">
              <a:solidFill>
                <a:schemeClr val="tx1"/>
              </a:solidFill>
              <a:latin typeface="宋体" charset="-122"/>
            </a:rPr>
            <a:t>全文数据库</a:t>
          </a:r>
          <a:endParaRPr lang="zh-CN" altLang="en-US" sz="1800" b="0" kern="1200" dirty="0">
            <a:solidFill>
              <a:schemeClr val="tx1"/>
            </a:solidFill>
          </a:endParaRPr>
        </a:p>
      </dsp:txBody>
      <dsp:txXfrm>
        <a:off x="3911016" y="3136127"/>
        <a:ext cx="1749114" cy="848169"/>
      </dsp:txXfrm>
    </dsp:sp>
    <dsp:sp modelId="{103D0FE1-2636-4C8D-9846-829CAE9BE4DA}">
      <dsp:nvSpPr>
        <dsp:cNvPr id="0" name=""/>
        <dsp:cNvSpPr/>
      </dsp:nvSpPr>
      <dsp:spPr>
        <a:xfrm rot="3749188">
          <a:off x="2179057" y="3545546"/>
          <a:ext cx="2333269" cy="32124"/>
        </a:xfrm>
        <a:custGeom>
          <a:avLst/>
          <a:gdLst/>
          <a:ahLst/>
          <a:cxnLst/>
          <a:rect l="0" t="0" r="0" b="0"/>
          <a:pathLst>
            <a:path>
              <a:moveTo>
                <a:pt x="0" y="16062"/>
              </a:moveTo>
              <a:lnTo>
                <a:pt x="2333269" y="16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solidFill>
              <a:schemeClr val="tx1"/>
            </a:solidFill>
          </a:endParaRPr>
        </a:p>
      </dsp:txBody>
      <dsp:txXfrm>
        <a:off x="3287359" y="3503276"/>
        <a:ext cx="116663" cy="116663"/>
      </dsp:txXfrm>
    </dsp:sp>
    <dsp:sp modelId="{6862D37F-7FAC-4EEE-B7B3-58973D275F7C}">
      <dsp:nvSpPr>
        <dsp:cNvPr id="0" name=""/>
        <dsp:cNvSpPr/>
      </dsp:nvSpPr>
      <dsp:spPr>
        <a:xfrm>
          <a:off x="3884628" y="4145826"/>
          <a:ext cx="1801890" cy="900945"/>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ASP</a:t>
          </a:r>
          <a:r>
            <a:rPr lang="zh-CN" sz="1800" b="0" kern="1200" dirty="0">
              <a:solidFill>
                <a:schemeClr val="tx1"/>
              </a:solidFill>
            </a:rPr>
            <a:t>世界音乐在线</a:t>
          </a:r>
          <a:endParaRPr lang="zh-CN" altLang="en-US" sz="1800" b="0" kern="1200" dirty="0">
            <a:solidFill>
              <a:schemeClr val="tx1"/>
            </a:solidFill>
          </a:endParaRPr>
        </a:p>
      </dsp:txBody>
      <dsp:txXfrm>
        <a:off x="3911016" y="4172214"/>
        <a:ext cx="1749114" cy="848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95544-B1EC-40F2-A020-52944A7BCE3B}">
      <dsp:nvSpPr>
        <dsp:cNvPr id="0" name=""/>
        <dsp:cNvSpPr/>
      </dsp:nvSpPr>
      <dsp:spPr>
        <a:xfrm>
          <a:off x="0" y="0"/>
          <a:ext cx="8638959" cy="1400009"/>
        </a:xfrm>
        <a:prstGeom prst="rect">
          <a:avLst/>
        </a:prstGeom>
        <a:solidFill>
          <a:srgbClr val="DB5355"/>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t>自建特色资源库</a:t>
          </a:r>
        </a:p>
      </dsp:txBody>
      <dsp:txXfrm>
        <a:off x="0" y="0"/>
        <a:ext cx="8638959" cy="1400009"/>
      </dsp:txXfrm>
    </dsp:sp>
    <dsp:sp modelId="{CFC9323F-C2B5-4F30-9078-1FB0AE5CEE5F}">
      <dsp:nvSpPr>
        <dsp:cNvPr id="0" name=""/>
        <dsp:cNvSpPr/>
      </dsp:nvSpPr>
      <dsp:spPr>
        <a:xfrm>
          <a:off x="1054" y="1400009"/>
          <a:ext cx="1727369" cy="2940019"/>
        </a:xfrm>
        <a:prstGeom prst="rect">
          <a:avLst/>
        </a:prstGeom>
        <a:solidFill>
          <a:schemeClr val="bg2"/>
        </a:solidFill>
        <a:ln w="19050" cap="flat" cmpd="sng" algn="ctr">
          <a:solidFill>
            <a:srgbClr val="DB5355"/>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乐谱</a:t>
          </a:r>
          <a:endParaRPr lang="en-US" altLang="zh-CN" sz="3200" kern="1200" dirty="0"/>
        </a:p>
        <a:p>
          <a:pPr marL="0" lvl="0" indent="0" algn="ctr" defTabSz="1422400">
            <a:lnSpc>
              <a:spcPct val="90000"/>
            </a:lnSpc>
            <a:spcBef>
              <a:spcPct val="0"/>
            </a:spcBef>
            <a:spcAft>
              <a:spcPct val="35000"/>
            </a:spcAft>
            <a:buNone/>
          </a:pPr>
          <a:r>
            <a:rPr lang="zh-CN" altLang="en-US" sz="3200" kern="1200" dirty="0"/>
            <a:t>资源库</a:t>
          </a:r>
        </a:p>
      </dsp:txBody>
      <dsp:txXfrm>
        <a:off x="1054" y="1400009"/>
        <a:ext cx="1727369" cy="2940019"/>
      </dsp:txXfrm>
    </dsp:sp>
    <dsp:sp modelId="{8436EDCC-C171-482B-9F1B-8E437D60D6C5}">
      <dsp:nvSpPr>
        <dsp:cNvPr id="0" name=""/>
        <dsp:cNvSpPr/>
      </dsp:nvSpPr>
      <dsp:spPr>
        <a:xfrm>
          <a:off x="1728424" y="1400009"/>
          <a:ext cx="1727369" cy="2940019"/>
        </a:xfrm>
        <a:prstGeom prst="rect">
          <a:avLst/>
        </a:prstGeom>
        <a:solidFill>
          <a:schemeClr val="bg2"/>
        </a:solidFill>
        <a:ln w="19050" cap="flat" cmpd="sng" algn="ctr">
          <a:solidFill>
            <a:srgbClr val="DB5355"/>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音视频</a:t>
          </a:r>
          <a:endParaRPr lang="en-US" altLang="zh-CN" sz="3200" kern="1200" dirty="0"/>
        </a:p>
        <a:p>
          <a:pPr marL="0" lvl="0" indent="0" algn="ctr" defTabSz="1422400">
            <a:lnSpc>
              <a:spcPct val="90000"/>
            </a:lnSpc>
            <a:spcBef>
              <a:spcPct val="0"/>
            </a:spcBef>
            <a:spcAft>
              <a:spcPct val="35000"/>
            </a:spcAft>
            <a:buNone/>
          </a:pPr>
          <a:r>
            <a:rPr lang="zh-CN" altLang="en-US" sz="3200" kern="1200" dirty="0"/>
            <a:t>资源库</a:t>
          </a:r>
        </a:p>
      </dsp:txBody>
      <dsp:txXfrm>
        <a:off x="1728424" y="1400009"/>
        <a:ext cx="1727369" cy="2940019"/>
      </dsp:txXfrm>
    </dsp:sp>
    <dsp:sp modelId="{54FBF3A5-8F9E-4C02-B31C-6736881C5D10}">
      <dsp:nvSpPr>
        <dsp:cNvPr id="0" name=""/>
        <dsp:cNvSpPr/>
      </dsp:nvSpPr>
      <dsp:spPr>
        <a:xfrm>
          <a:off x="3455794" y="1400009"/>
          <a:ext cx="1727369" cy="2940019"/>
        </a:xfrm>
        <a:prstGeom prst="rect">
          <a:avLst/>
        </a:prstGeom>
        <a:solidFill>
          <a:schemeClr val="bg2"/>
        </a:solidFill>
        <a:ln w="19050" cap="flat" cmpd="sng" algn="ctr">
          <a:solidFill>
            <a:srgbClr val="DB5355"/>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学位</a:t>
          </a:r>
          <a:endParaRPr lang="en-US" altLang="zh-CN" sz="3200" kern="1200" dirty="0"/>
        </a:p>
        <a:p>
          <a:pPr marL="0" lvl="0" indent="0" algn="ctr" defTabSz="1422400">
            <a:lnSpc>
              <a:spcPct val="90000"/>
            </a:lnSpc>
            <a:spcBef>
              <a:spcPct val="0"/>
            </a:spcBef>
            <a:spcAft>
              <a:spcPct val="35000"/>
            </a:spcAft>
            <a:buNone/>
          </a:pPr>
          <a:r>
            <a:rPr lang="zh-CN" altLang="en-US" sz="3200" kern="1200" dirty="0"/>
            <a:t>论文库</a:t>
          </a:r>
        </a:p>
      </dsp:txBody>
      <dsp:txXfrm>
        <a:off x="3455794" y="1400009"/>
        <a:ext cx="1727369" cy="2940019"/>
      </dsp:txXfrm>
    </dsp:sp>
    <dsp:sp modelId="{7C9467BB-59AE-458B-BF03-A05E55CC8F36}">
      <dsp:nvSpPr>
        <dsp:cNvPr id="0" name=""/>
        <dsp:cNvSpPr/>
      </dsp:nvSpPr>
      <dsp:spPr>
        <a:xfrm>
          <a:off x="5183164" y="1400009"/>
          <a:ext cx="1727369" cy="2940019"/>
        </a:xfrm>
        <a:prstGeom prst="rect">
          <a:avLst/>
        </a:prstGeom>
        <a:solidFill>
          <a:schemeClr val="bg2"/>
        </a:solidFill>
        <a:ln w="19050" cap="flat" cmpd="sng" algn="ctr">
          <a:solidFill>
            <a:srgbClr val="DB5355"/>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传统</a:t>
          </a:r>
          <a:endParaRPr lang="en-US" altLang="zh-CN" sz="3200" kern="1200" dirty="0"/>
        </a:p>
        <a:p>
          <a:pPr marL="0" lvl="0" indent="0" algn="ctr" defTabSz="1422400">
            <a:lnSpc>
              <a:spcPct val="90000"/>
            </a:lnSpc>
            <a:spcBef>
              <a:spcPct val="0"/>
            </a:spcBef>
            <a:spcAft>
              <a:spcPct val="35000"/>
            </a:spcAft>
            <a:buNone/>
          </a:pPr>
          <a:r>
            <a:rPr lang="zh-CN" altLang="en-US" sz="3200" kern="1200" dirty="0"/>
            <a:t>音乐</a:t>
          </a:r>
          <a:endParaRPr lang="en-US" altLang="zh-CN" sz="3200" kern="1200" dirty="0"/>
        </a:p>
        <a:p>
          <a:pPr marL="0" lvl="0" indent="0" algn="ctr" defTabSz="1422400">
            <a:lnSpc>
              <a:spcPct val="90000"/>
            </a:lnSpc>
            <a:spcBef>
              <a:spcPct val="0"/>
            </a:spcBef>
            <a:spcAft>
              <a:spcPct val="35000"/>
            </a:spcAft>
            <a:buNone/>
          </a:pPr>
          <a:r>
            <a:rPr lang="zh-CN" altLang="en-US" sz="3200" kern="1200" dirty="0"/>
            <a:t>资源库</a:t>
          </a:r>
          <a:endParaRPr lang="en-US" altLang="zh-CN" sz="3200" kern="1200" dirty="0"/>
        </a:p>
      </dsp:txBody>
      <dsp:txXfrm>
        <a:off x="5183164" y="1400009"/>
        <a:ext cx="1727369" cy="2940019"/>
      </dsp:txXfrm>
    </dsp:sp>
    <dsp:sp modelId="{7D12EF8F-EE7D-4EAE-8E8F-5BE41888AC3B}">
      <dsp:nvSpPr>
        <dsp:cNvPr id="0" name=""/>
        <dsp:cNvSpPr/>
      </dsp:nvSpPr>
      <dsp:spPr>
        <a:xfrm>
          <a:off x="6910534" y="1400009"/>
          <a:ext cx="1727369" cy="2940019"/>
        </a:xfrm>
        <a:prstGeom prst="rect">
          <a:avLst/>
        </a:prstGeom>
        <a:solidFill>
          <a:schemeClr val="bg2"/>
        </a:solidFill>
        <a:ln w="19050" cap="flat" cmpd="sng" algn="ctr">
          <a:solidFill>
            <a:srgbClr val="DB5355"/>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艺术</a:t>
          </a:r>
          <a:endParaRPr lang="en-US" altLang="zh-CN" sz="3200" kern="1200" dirty="0"/>
        </a:p>
        <a:p>
          <a:pPr marL="0" lvl="0" indent="0" algn="ctr" defTabSz="1422400">
            <a:lnSpc>
              <a:spcPct val="90000"/>
            </a:lnSpc>
            <a:spcBef>
              <a:spcPct val="0"/>
            </a:spcBef>
            <a:spcAft>
              <a:spcPct val="35000"/>
            </a:spcAft>
            <a:buNone/>
          </a:pPr>
          <a:r>
            <a:rPr lang="zh-CN" altLang="en-US" sz="3200" kern="1200" dirty="0"/>
            <a:t>档案</a:t>
          </a:r>
          <a:endParaRPr lang="en-US" altLang="zh-CN" sz="3200" kern="1200" dirty="0"/>
        </a:p>
        <a:p>
          <a:pPr marL="0" lvl="0" indent="0" algn="ctr" defTabSz="1422400">
            <a:lnSpc>
              <a:spcPct val="90000"/>
            </a:lnSpc>
            <a:spcBef>
              <a:spcPct val="0"/>
            </a:spcBef>
            <a:spcAft>
              <a:spcPct val="35000"/>
            </a:spcAft>
            <a:buNone/>
          </a:pPr>
          <a:r>
            <a:rPr lang="zh-CN" altLang="en-US" sz="3200" kern="1200" dirty="0"/>
            <a:t>资源库</a:t>
          </a:r>
          <a:endParaRPr lang="en-US" altLang="zh-CN" sz="3200" kern="1200" dirty="0"/>
        </a:p>
      </dsp:txBody>
      <dsp:txXfrm>
        <a:off x="6910534" y="1400009"/>
        <a:ext cx="1727369" cy="2940019"/>
      </dsp:txXfrm>
    </dsp:sp>
    <dsp:sp modelId="{69F7F6BE-1E78-4EB6-82C4-F59DCADF01B8}">
      <dsp:nvSpPr>
        <dsp:cNvPr id="0" name=""/>
        <dsp:cNvSpPr/>
      </dsp:nvSpPr>
      <dsp:spPr>
        <a:xfrm>
          <a:off x="0" y="4340029"/>
          <a:ext cx="8638959" cy="326668"/>
        </a:xfrm>
        <a:prstGeom prst="rect">
          <a:avLst/>
        </a:prstGeom>
        <a:solidFill>
          <a:srgbClr val="DB5355"/>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FCD5-77ED-48D1-BC59-BC302AC1DA29}">
      <dsp:nvSpPr>
        <dsp:cNvPr id="0" name=""/>
        <dsp:cNvSpPr/>
      </dsp:nvSpPr>
      <dsp:spPr>
        <a:xfrm>
          <a:off x="627505" y="11110"/>
          <a:ext cx="3655758" cy="984250"/>
        </a:xfrm>
        <a:prstGeom prst="roundRect">
          <a:avLst>
            <a:gd name="adj" fmla="val 10000"/>
          </a:avLst>
        </a:prstGeom>
        <a:solidFill>
          <a:srgbClr val="DB53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登录图书馆主页：</a:t>
          </a:r>
          <a:r>
            <a:rPr lang="en-US" altLang="en-US" sz="1800" kern="1200" dirty="0"/>
            <a:t>http://lib.ccmusic.edu.cn/</a:t>
          </a:r>
          <a:endParaRPr lang="zh-CN" altLang="en-US" sz="1800" kern="1200" dirty="0"/>
        </a:p>
      </dsp:txBody>
      <dsp:txXfrm>
        <a:off x="656333" y="39938"/>
        <a:ext cx="3598102" cy="926594"/>
      </dsp:txXfrm>
    </dsp:sp>
    <dsp:sp modelId="{86377F1A-D1B1-47E0-B470-B9F6064F57ED}">
      <dsp:nvSpPr>
        <dsp:cNvPr id="0" name=""/>
        <dsp:cNvSpPr/>
      </dsp:nvSpPr>
      <dsp:spPr>
        <a:xfrm rot="5419948">
          <a:off x="2269750" y="1015734"/>
          <a:ext cx="362751"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8567" y="1055815"/>
        <a:ext cx="265748" cy="253926"/>
      </dsp:txXfrm>
    </dsp:sp>
    <dsp:sp modelId="{4858842D-C4A5-44B2-8945-DDB3AF160C9B}">
      <dsp:nvSpPr>
        <dsp:cNvPr id="0" name=""/>
        <dsp:cNvSpPr/>
      </dsp:nvSpPr>
      <dsp:spPr>
        <a:xfrm>
          <a:off x="618987" y="1479020"/>
          <a:ext cx="3655758"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查看“数字资源”栏目</a:t>
          </a:r>
        </a:p>
      </dsp:txBody>
      <dsp:txXfrm>
        <a:off x="647815" y="1507848"/>
        <a:ext cx="3598102" cy="926594"/>
      </dsp:txXfrm>
    </dsp:sp>
    <dsp:sp modelId="{D04EC580-DF44-41A3-B9E1-B1E3C30CAACA}">
      <dsp:nvSpPr>
        <dsp:cNvPr id="0" name=""/>
        <dsp:cNvSpPr/>
      </dsp:nvSpPr>
      <dsp:spPr>
        <a:xfrm rot="5400000">
          <a:off x="2262320" y="2487877"/>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2524786"/>
        <a:ext cx="265748" cy="258365"/>
      </dsp:txXfrm>
    </dsp:sp>
    <dsp:sp modelId="{7548BD1E-EC34-44F6-9081-78308F404A3C}">
      <dsp:nvSpPr>
        <dsp:cNvPr id="0" name=""/>
        <dsp:cNvSpPr/>
      </dsp:nvSpPr>
      <dsp:spPr>
        <a:xfrm>
          <a:off x="618987" y="2955396"/>
          <a:ext cx="3655758"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点击感兴趣的子栏目，获取相关数据库列表</a:t>
          </a:r>
        </a:p>
      </dsp:txBody>
      <dsp:txXfrm>
        <a:off x="647815" y="2984224"/>
        <a:ext cx="3598102" cy="926594"/>
      </dsp:txXfrm>
    </dsp:sp>
    <dsp:sp modelId="{0B8BC389-0689-4A32-A902-67E9168DAB0D}">
      <dsp:nvSpPr>
        <dsp:cNvPr id="0" name=""/>
        <dsp:cNvSpPr/>
      </dsp:nvSpPr>
      <dsp:spPr>
        <a:xfrm rot="5400000">
          <a:off x="2262320" y="3964252"/>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4001161"/>
        <a:ext cx="265748" cy="258365"/>
      </dsp:txXfrm>
    </dsp:sp>
    <dsp:sp modelId="{D44E33B8-D83D-4083-B967-4A1F7274DD24}">
      <dsp:nvSpPr>
        <dsp:cNvPr id="0" name=""/>
        <dsp:cNvSpPr/>
      </dsp:nvSpPr>
      <dsp:spPr>
        <a:xfrm>
          <a:off x="618987" y="4431771"/>
          <a:ext cx="3655758"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点击想要访问的数据库名称，获取该数据库的详细介绍及访问地址</a:t>
          </a:r>
        </a:p>
      </dsp:txBody>
      <dsp:txXfrm>
        <a:off x="647815" y="4460599"/>
        <a:ext cx="3598102" cy="9265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FCD5-77ED-48D1-BC59-BC302AC1DA29}">
      <dsp:nvSpPr>
        <dsp:cNvPr id="0" name=""/>
        <dsp:cNvSpPr/>
      </dsp:nvSpPr>
      <dsp:spPr>
        <a:xfrm>
          <a:off x="641877" y="1111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登录图书馆主页：</a:t>
          </a:r>
          <a:r>
            <a:rPr lang="en-US" altLang="en-US" sz="1800" kern="1200" dirty="0"/>
            <a:t>http://lib.ccmusic.edu.cn/</a:t>
          </a:r>
          <a:endParaRPr lang="zh-CN" altLang="en-US" sz="1800" kern="1200" dirty="0"/>
        </a:p>
      </dsp:txBody>
      <dsp:txXfrm>
        <a:off x="670705" y="39938"/>
        <a:ext cx="3569224" cy="926594"/>
      </dsp:txXfrm>
    </dsp:sp>
    <dsp:sp modelId="{86377F1A-D1B1-47E0-B470-B9F6064F57ED}">
      <dsp:nvSpPr>
        <dsp:cNvPr id="0" name=""/>
        <dsp:cNvSpPr/>
      </dsp:nvSpPr>
      <dsp:spPr>
        <a:xfrm rot="5419791">
          <a:off x="2269716" y="1015734"/>
          <a:ext cx="362751"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8531" y="1055815"/>
        <a:ext cx="265748" cy="253926"/>
      </dsp:txXfrm>
    </dsp:sp>
    <dsp:sp modelId="{4858842D-C4A5-44B2-8945-DDB3AF160C9B}">
      <dsp:nvSpPr>
        <dsp:cNvPr id="0" name=""/>
        <dsp:cNvSpPr/>
      </dsp:nvSpPr>
      <dsp:spPr>
        <a:xfrm>
          <a:off x="633426" y="1479020"/>
          <a:ext cx="3626880" cy="984250"/>
        </a:xfrm>
        <a:prstGeom prst="roundRect">
          <a:avLst>
            <a:gd name="adj" fmla="val 10000"/>
          </a:avLst>
        </a:prstGeom>
        <a:solidFill>
          <a:srgbClr val="DB53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查看“数字资源”栏目</a:t>
          </a:r>
        </a:p>
      </dsp:txBody>
      <dsp:txXfrm>
        <a:off x="662254" y="1507848"/>
        <a:ext cx="3569224" cy="926594"/>
      </dsp:txXfrm>
    </dsp:sp>
    <dsp:sp modelId="{D04EC580-DF44-41A3-B9E1-B1E3C30CAACA}">
      <dsp:nvSpPr>
        <dsp:cNvPr id="0" name=""/>
        <dsp:cNvSpPr/>
      </dsp:nvSpPr>
      <dsp:spPr>
        <a:xfrm rot="5400000">
          <a:off x="2262320" y="2487877"/>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2524786"/>
        <a:ext cx="265748" cy="258365"/>
      </dsp:txXfrm>
    </dsp:sp>
    <dsp:sp modelId="{7548BD1E-EC34-44F6-9081-78308F404A3C}">
      <dsp:nvSpPr>
        <dsp:cNvPr id="0" name=""/>
        <dsp:cNvSpPr/>
      </dsp:nvSpPr>
      <dsp:spPr>
        <a:xfrm>
          <a:off x="633426" y="2955396"/>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点击感兴趣的子栏目，获取相关数据库列表（以中文数据库为例）</a:t>
          </a:r>
        </a:p>
      </dsp:txBody>
      <dsp:txXfrm>
        <a:off x="662254" y="2984224"/>
        <a:ext cx="3569224" cy="926594"/>
      </dsp:txXfrm>
    </dsp:sp>
    <dsp:sp modelId="{0B8BC389-0689-4A32-A902-67E9168DAB0D}">
      <dsp:nvSpPr>
        <dsp:cNvPr id="0" name=""/>
        <dsp:cNvSpPr/>
      </dsp:nvSpPr>
      <dsp:spPr>
        <a:xfrm rot="5400000">
          <a:off x="2262320" y="3964252"/>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4001161"/>
        <a:ext cx="265748" cy="258365"/>
      </dsp:txXfrm>
    </dsp:sp>
    <dsp:sp modelId="{D44E33B8-D83D-4083-B967-4A1F7274DD24}">
      <dsp:nvSpPr>
        <dsp:cNvPr id="0" name=""/>
        <dsp:cNvSpPr/>
      </dsp:nvSpPr>
      <dsp:spPr>
        <a:xfrm>
          <a:off x="633426" y="4431771"/>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点击想要访问的数据库名称，获取该数据库的详细介绍及</a:t>
          </a:r>
          <a:r>
            <a:rPr lang="zh-CN" altLang="en-US" sz="1800" kern="1200"/>
            <a:t>访问地址</a:t>
          </a:r>
          <a:endParaRPr lang="zh-CN" altLang="en-US" sz="1800" kern="1200" dirty="0"/>
        </a:p>
      </dsp:txBody>
      <dsp:txXfrm>
        <a:off x="662254" y="4460599"/>
        <a:ext cx="3569224" cy="9265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FCD5-77ED-48D1-BC59-BC302AC1DA29}">
      <dsp:nvSpPr>
        <dsp:cNvPr id="0" name=""/>
        <dsp:cNvSpPr/>
      </dsp:nvSpPr>
      <dsp:spPr>
        <a:xfrm>
          <a:off x="641877" y="1111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登录图书馆主页：</a:t>
          </a:r>
          <a:r>
            <a:rPr lang="en-US" altLang="en-US" sz="1800" kern="1200" dirty="0"/>
            <a:t>http://lib.ccmusic.edu.cn/</a:t>
          </a:r>
          <a:endParaRPr lang="zh-CN" altLang="en-US" sz="1800" kern="1200" dirty="0"/>
        </a:p>
      </dsp:txBody>
      <dsp:txXfrm>
        <a:off x="670705" y="39938"/>
        <a:ext cx="3569224" cy="926594"/>
      </dsp:txXfrm>
    </dsp:sp>
    <dsp:sp modelId="{86377F1A-D1B1-47E0-B470-B9F6064F57ED}">
      <dsp:nvSpPr>
        <dsp:cNvPr id="0" name=""/>
        <dsp:cNvSpPr/>
      </dsp:nvSpPr>
      <dsp:spPr>
        <a:xfrm rot="5419791">
          <a:off x="2269716" y="1015734"/>
          <a:ext cx="362751"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8531" y="1055815"/>
        <a:ext cx="265748" cy="253926"/>
      </dsp:txXfrm>
    </dsp:sp>
    <dsp:sp modelId="{4858842D-C4A5-44B2-8945-DDB3AF160C9B}">
      <dsp:nvSpPr>
        <dsp:cNvPr id="0" name=""/>
        <dsp:cNvSpPr/>
      </dsp:nvSpPr>
      <dsp:spPr>
        <a:xfrm>
          <a:off x="633426" y="147902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查看“数字资源”栏目</a:t>
          </a:r>
        </a:p>
      </dsp:txBody>
      <dsp:txXfrm>
        <a:off x="662254" y="1507848"/>
        <a:ext cx="3569224" cy="926594"/>
      </dsp:txXfrm>
    </dsp:sp>
    <dsp:sp modelId="{D04EC580-DF44-41A3-B9E1-B1E3C30CAACA}">
      <dsp:nvSpPr>
        <dsp:cNvPr id="0" name=""/>
        <dsp:cNvSpPr/>
      </dsp:nvSpPr>
      <dsp:spPr>
        <a:xfrm rot="5400000">
          <a:off x="2262320" y="2487877"/>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2524786"/>
        <a:ext cx="265748" cy="258365"/>
      </dsp:txXfrm>
    </dsp:sp>
    <dsp:sp modelId="{7548BD1E-EC34-44F6-9081-78308F404A3C}">
      <dsp:nvSpPr>
        <dsp:cNvPr id="0" name=""/>
        <dsp:cNvSpPr/>
      </dsp:nvSpPr>
      <dsp:spPr>
        <a:xfrm>
          <a:off x="633426" y="2955396"/>
          <a:ext cx="3626880" cy="984250"/>
        </a:xfrm>
        <a:prstGeom prst="roundRect">
          <a:avLst>
            <a:gd name="adj" fmla="val 10000"/>
          </a:avLst>
        </a:prstGeom>
        <a:solidFill>
          <a:srgbClr val="DB53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点击感兴趣的子栏目，获取相关数据库列表（以中文数据库为例）</a:t>
          </a:r>
        </a:p>
      </dsp:txBody>
      <dsp:txXfrm>
        <a:off x="662254" y="2984224"/>
        <a:ext cx="3569224" cy="926594"/>
      </dsp:txXfrm>
    </dsp:sp>
    <dsp:sp modelId="{0B8BC389-0689-4A32-A902-67E9168DAB0D}">
      <dsp:nvSpPr>
        <dsp:cNvPr id="0" name=""/>
        <dsp:cNvSpPr/>
      </dsp:nvSpPr>
      <dsp:spPr>
        <a:xfrm rot="5400000">
          <a:off x="2262320" y="3964252"/>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4001161"/>
        <a:ext cx="265748" cy="258365"/>
      </dsp:txXfrm>
    </dsp:sp>
    <dsp:sp modelId="{D44E33B8-D83D-4083-B967-4A1F7274DD24}">
      <dsp:nvSpPr>
        <dsp:cNvPr id="0" name=""/>
        <dsp:cNvSpPr/>
      </dsp:nvSpPr>
      <dsp:spPr>
        <a:xfrm>
          <a:off x="633426" y="4431771"/>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点击想要访问的数据库名称，获取该数据库的详细介绍及访问地址</a:t>
          </a:r>
        </a:p>
      </dsp:txBody>
      <dsp:txXfrm>
        <a:off x="662254" y="4460599"/>
        <a:ext cx="3569224" cy="9265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FCD5-77ED-48D1-BC59-BC302AC1DA29}">
      <dsp:nvSpPr>
        <dsp:cNvPr id="0" name=""/>
        <dsp:cNvSpPr/>
      </dsp:nvSpPr>
      <dsp:spPr>
        <a:xfrm>
          <a:off x="641877" y="1111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登录图书馆主页：</a:t>
          </a:r>
          <a:r>
            <a:rPr lang="en-US" altLang="en-US" sz="1800" kern="1200" dirty="0"/>
            <a:t>http://lib.ccmusic.edu.cn/</a:t>
          </a:r>
          <a:endParaRPr lang="zh-CN" altLang="en-US" sz="1800" kern="1200" dirty="0"/>
        </a:p>
      </dsp:txBody>
      <dsp:txXfrm>
        <a:off x="670705" y="39938"/>
        <a:ext cx="3569224" cy="926594"/>
      </dsp:txXfrm>
    </dsp:sp>
    <dsp:sp modelId="{86377F1A-D1B1-47E0-B470-B9F6064F57ED}">
      <dsp:nvSpPr>
        <dsp:cNvPr id="0" name=""/>
        <dsp:cNvSpPr/>
      </dsp:nvSpPr>
      <dsp:spPr>
        <a:xfrm rot="5419791">
          <a:off x="2269716" y="1015734"/>
          <a:ext cx="362751"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8531" y="1055815"/>
        <a:ext cx="265748" cy="253926"/>
      </dsp:txXfrm>
    </dsp:sp>
    <dsp:sp modelId="{4858842D-C4A5-44B2-8945-DDB3AF160C9B}">
      <dsp:nvSpPr>
        <dsp:cNvPr id="0" name=""/>
        <dsp:cNvSpPr/>
      </dsp:nvSpPr>
      <dsp:spPr>
        <a:xfrm>
          <a:off x="633426" y="147902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查看“数字资源”栏目</a:t>
          </a:r>
        </a:p>
      </dsp:txBody>
      <dsp:txXfrm>
        <a:off x="662254" y="1507848"/>
        <a:ext cx="3569224" cy="926594"/>
      </dsp:txXfrm>
    </dsp:sp>
    <dsp:sp modelId="{D04EC580-DF44-41A3-B9E1-B1E3C30CAACA}">
      <dsp:nvSpPr>
        <dsp:cNvPr id="0" name=""/>
        <dsp:cNvSpPr/>
      </dsp:nvSpPr>
      <dsp:spPr>
        <a:xfrm rot="5400000">
          <a:off x="2262320" y="2487877"/>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2524786"/>
        <a:ext cx="265748" cy="258365"/>
      </dsp:txXfrm>
    </dsp:sp>
    <dsp:sp modelId="{7548BD1E-EC34-44F6-9081-78308F404A3C}">
      <dsp:nvSpPr>
        <dsp:cNvPr id="0" name=""/>
        <dsp:cNvSpPr/>
      </dsp:nvSpPr>
      <dsp:spPr>
        <a:xfrm>
          <a:off x="633426" y="2955396"/>
          <a:ext cx="3626880" cy="984250"/>
        </a:xfrm>
        <a:prstGeom prst="roundRect">
          <a:avLst>
            <a:gd name="adj" fmla="val 10000"/>
          </a:avLst>
        </a:prstGeom>
        <a:solidFill>
          <a:srgbClr val="DB53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点击感兴趣的子栏目，获取相关数据库列表（以中文数据为例）</a:t>
          </a:r>
        </a:p>
      </dsp:txBody>
      <dsp:txXfrm>
        <a:off x="662254" y="2984224"/>
        <a:ext cx="3569224" cy="926594"/>
      </dsp:txXfrm>
    </dsp:sp>
    <dsp:sp modelId="{0B8BC389-0689-4A32-A902-67E9168DAB0D}">
      <dsp:nvSpPr>
        <dsp:cNvPr id="0" name=""/>
        <dsp:cNvSpPr/>
      </dsp:nvSpPr>
      <dsp:spPr>
        <a:xfrm rot="5400000">
          <a:off x="2262320" y="3964252"/>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4001161"/>
        <a:ext cx="265748" cy="258365"/>
      </dsp:txXfrm>
    </dsp:sp>
    <dsp:sp modelId="{D44E33B8-D83D-4083-B967-4A1F7274DD24}">
      <dsp:nvSpPr>
        <dsp:cNvPr id="0" name=""/>
        <dsp:cNvSpPr/>
      </dsp:nvSpPr>
      <dsp:spPr>
        <a:xfrm>
          <a:off x="633426" y="4431771"/>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点击想要访问的数据库名称，获取该数据库的详细介绍及访问地址</a:t>
          </a:r>
        </a:p>
      </dsp:txBody>
      <dsp:txXfrm>
        <a:off x="662254" y="4460599"/>
        <a:ext cx="3569224" cy="9265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FCD5-77ED-48D1-BC59-BC302AC1DA29}">
      <dsp:nvSpPr>
        <dsp:cNvPr id="0" name=""/>
        <dsp:cNvSpPr/>
      </dsp:nvSpPr>
      <dsp:spPr>
        <a:xfrm>
          <a:off x="641877" y="1111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登录图书馆主页：</a:t>
          </a:r>
          <a:r>
            <a:rPr lang="en-US" altLang="en-US" sz="1800" kern="1200" dirty="0"/>
            <a:t>http://lib.ccmusic.edu.cn/</a:t>
          </a:r>
          <a:endParaRPr lang="zh-CN" altLang="en-US" sz="1800" kern="1200" dirty="0"/>
        </a:p>
      </dsp:txBody>
      <dsp:txXfrm>
        <a:off x="670705" y="39938"/>
        <a:ext cx="3569224" cy="926594"/>
      </dsp:txXfrm>
    </dsp:sp>
    <dsp:sp modelId="{86377F1A-D1B1-47E0-B470-B9F6064F57ED}">
      <dsp:nvSpPr>
        <dsp:cNvPr id="0" name=""/>
        <dsp:cNvSpPr/>
      </dsp:nvSpPr>
      <dsp:spPr>
        <a:xfrm rot="5419791">
          <a:off x="2269716" y="1015734"/>
          <a:ext cx="362751"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8531" y="1055815"/>
        <a:ext cx="265748" cy="253926"/>
      </dsp:txXfrm>
    </dsp:sp>
    <dsp:sp modelId="{4858842D-C4A5-44B2-8945-DDB3AF160C9B}">
      <dsp:nvSpPr>
        <dsp:cNvPr id="0" name=""/>
        <dsp:cNvSpPr/>
      </dsp:nvSpPr>
      <dsp:spPr>
        <a:xfrm>
          <a:off x="633426" y="147902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查看“数字资源”栏目</a:t>
          </a:r>
        </a:p>
      </dsp:txBody>
      <dsp:txXfrm>
        <a:off x="662254" y="1507848"/>
        <a:ext cx="3569224" cy="926594"/>
      </dsp:txXfrm>
    </dsp:sp>
    <dsp:sp modelId="{D04EC580-DF44-41A3-B9E1-B1E3C30CAACA}">
      <dsp:nvSpPr>
        <dsp:cNvPr id="0" name=""/>
        <dsp:cNvSpPr/>
      </dsp:nvSpPr>
      <dsp:spPr>
        <a:xfrm rot="5400000">
          <a:off x="2262320" y="2487877"/>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2524786"/>
        <a:ext cx="265748" cy="258365"/>
      </dsp:txXfrm>
    </dsp:sp>
    <dsp:sp modelId="{7548BD1E-EC34-44F6-9081-78308F404A3C}">
      <dsp:nvSpPr>
        <dsp:cNvPr id="0" name=""/>
        <dsp:cNvSpPr/>
      </dsp:nvSpPr>
      <dsp:spPr>
        <a:xfrm>
          <a:off x="633426" y="2955396"/>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点击感兴趣的子栏目，获取相关数据库列表（以中文数据库为例）</a:t>
          </a:r>
        </a:p>
      </dsp:txBody>
      <dsp:txXfrm>
        <a:off x="662254" y="2984224"/>
        <a:ext cx="3569224" cy="926594"/>
      </dsp:txXfrm>
    </dsp:sp>
    <dsp:sp modelId="{0B8BC389-0689-4A32-A902-67E9168DAB0D}">
      <dsp:nvSpPr>
        <dsp:cNvPr id="0" name=""/>
        <dsp:cNvSpPr/>
      </dsp:nvSpPr>
      <dsp:spPr>
        <a:xfrm rot="5400000">
          <a:off x="2262320" y="3964252"/>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4001161"/>
        <a:ext cx="265748" cy="258365"/>
      </dsp:txXfrm>
    </dsp:sp>
    <dsp:sp modelId="{D44E33B8-D83D-4083-B967-4A1F7274DD24}">
      <dsp:nvSpPr>
        <dsp:cNvPr id="0" name=""/>
        <dsp:cNvSpPr/>
      </dsp:nvSpPr>
      <dsp:spPr>
        <a:xfrm>
          <a:off x="633426" y="4431771"/>
          <a:ext cx="3626880" cy="984250"/>
        </a:xfrm>
        <a:prstGeom prst="roundRect">
          <a:avLst>
            <a:gd name="adj" fmla="val 10000"/>
          </a:avLst>
        </a:prstGeom>
        <a:solidFill>
          <a:srgbClr val="DB53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点击想要访问的数据库名称，获取该数据库的详细介绍及访问地址</a:t>
          </a:r>
        </a:p>
      </dsp:txBody>
      <dsp:txXfrm>
        <a:off x="662254" y="4460599"/>
        <a:ext cx="3569224" cy="9265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FCD5-77ED-48D1-BC59-BC302AC1DA29}">
      <dsp:nvSpPr>
        <dsp:cNvPr id="0" name=""/>
        <dsp:cNvSpPr/>
      </dsp:nvSpPr>
      <dsp:spPr>
        <a:xfrm>
          <a:off x="641877" y="1111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登录图书馆主页：</a:t>
          </a:r>
          <a:r>
            <a:rPr lang="en-US" altLang="en-US" sz="1800" kern="1200" dirty="0"/>
            <a:t>http://lib.ccmusic.edu.cn/</a:t>
          </a:r>
          <a:endParaRPr lang="zh-CN" altLang="en-US" sz="1800" kern="1200" dirty="0"/>
        </a:p>
      </dsp:txBody>
      <dsp:txXfrm>
        <a:off x="670705" y="39938"/>
        <a:ext cx="3569224" cy="926594"/>
      </dsp:txXfrm>
    </dsp:sp>
    <dsp:sp modelId="{86377F1A-D1B1-47E0-B470-B9F6064F57ED}">
      <dsp:nvSpPr>
        <dsp:cNvPr id="0" name=""/>
        <dsp:cNvSpPr/>
      </dsp:nvSpPr>
      <dsp:spPr>
        <a:xfrm rot="5419791">
          <a:off x="2269716" y="1015734"/>
          <a:ext cx="362751"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8531" y="1055815"/>
        <a:ext cx="265748" cy="253926"/>
      </dsp:txXfrm>
    </dsp:sp>
    <dsp:sp modelId="{4858842D-C4A5-44B2-8945-DDB3AF160C9B}">
      <dsp:nvSpPr>
        <dsp:cNvPr id="0" name=""/>
        <dsp:cNvSpPr/>
      </dsp:nvSpPr>
      <dsp:spPr>
        <a:xfrm>
          <a:off x="633426" y="1479020"/>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查看“数字资源”栏目</a:t>
          </a:r>
        </a:p>
      </dsp:txBody>
      <dsp:txXfrm>
        <a:off x="662254" y="1507848"/>
        <a:ext cx="3569224" cy="926594"/>
      </dsp:txXfrm>
    </dsp:sp>
    <dsp:sp modelId="{D04EC580-DF44-41A3-B9E1-B1E3C30CAACA}">
      <dsp:nvSpPr>
        <dsp:cNvPr id="0" name=""/>
        <dsp:cNvSpPr/>
      </dsp:nvSpPr>
      <dsp:spPr>
        <a:xfrm rot="5400000">
          <a:off x="2262320" y="2487877"/>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2524786"/>
        <a:ext cx="265748" cy="258365"/>
      </dsp:txXfrm>
    </dsp:sp>
    <dsp:sp modelId="{7548BD1E-EC34-44F6-9081-78308F404A3C}">
      <dsp:nvSpPr>
        <dsp:cNvPr id="0" name=""/>
        <dsp:cNvSpPr/>
      </dsp:nvSpPr>
      <dsp:spPr>
        <a:xfrm>
          <a:off x="633426" y="2955396"/>
          <a:ext cx="3626880" cy="984250"/>
        </a:xfrm>
        <a:prstGeom prst="roundRect">
          <a:avLst>
            <a:gd name="adj" fmla="val 10000"/>
          </a:avLst>
        </a:prstGeom>
        <a:solidFill>
          <a:srgbClr val="DB535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点击感兴趣的子栏目，获取相关数据库列表（以中文数据为例）</a:t>
          </a:r>
        </a:p>
      </dsp:txBody>
      <dsp:txXfrm>
        <a:off x="662254" y="2984224"/>
        <a:ext cx="3569224" cy="926594"/>
      </dsp:txXfrm>
    </dsp:sp>
    <dsp:sp modelId="{0B8BC389-0689-4A32-A902-67E9168DAB0D}">
      <dsp:nvSpPr>
        <dsp:cNvPr id="0" name=""/>
        <dsp:cNvSpPr/>
      </dsp:nvSpPr>
      <dsp:spPr>
        <a:xfrm rot="5400000">
          <a:off x="2262320" y="3964252"/>
          <a:ext cx="369093" cy="442912"/>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313993" y="4001161"/>
        <a:ext cx="265748" cy="258365"/>
      </dsp:txXfrm>
    </dsp:sp>
    <dsp:sp modelId="{D44E33B8-D83D-4083-B967-4A1F7274DD24}">
      <dsp:nvSpPr>
        <dsp:cNvPr id="0" name=""/>
        <dsp:cNvSpPr/>
      </dsp:nvSpPr>
      <dsp:spPr>
        <a:xfrm>
          <a:off x="633426" y="4431771"/>
          <a:ext cx="3626880" cy="984250"/>
        </a:xfrm>
        <a:prstGeom prst="roundRect">
          <a:avLst>
            <a:gd name="adj" fmla="val 10000"/>
          </a:avLst>
        </a:prstGeom>
        <a:solidFill>
          <a:srgbClr val="DB53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点击想要访问的数据库名称，获取该数据库的详细介绍及访问地址</a:t>
          </a:r>
        </a:p>
      </dsp:txBody>
      <dsp:txXfrm>
        <a:off x="662254" y="4460599"/>
        <a:ext cx="3569224" cy="9265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8DA63-533A-4BBE-A258-082A6A67337B}" type="datetimeFigureOut">
              <a:rPr lang="zh-CN" altLang="en-US" smtClean="0"/>
              <a:pPr/>
              <a:t>2023/8/28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C46E5-1056-4D91-89A2-D4DC612CC8E9}" type="slidenum">
              <a:rPr lang="zh-CN" altLang="en-US" smtClean="0"/>
              <a:pPr/>
              <a:t>‹#›</a:t>
            </a:fld>
            <a:endParaRPr lang="zh-CN" altLang="en-US"/>
          </a:p>
        </p:txBody>
      </p:sp>
    </p:spTree>
    <p:extLst>
      <p:ext uri="{BB962C8B-B14F-4D97-AF65-F5344CB8AC3E}">
        <p14:creationId xmlns:p14="http://schemas.microsoft.com/office/powerpoint/2010/main" val="3273926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DC46E5-1056-4D91-89A2-D4DC612CC8E9}" type="slidenum">
              <a:rPr lang="zh-CN" altLang="en-US" smtClean="0"/>
              <a:pPr/>
              <a:t>43</a:t>
            </a:fld>
            <a:endParaRPr lang="zh-CN" altLang="en-US"/>
          </a:p>
        </p:txBody>
      </p:sp>
    </p:spTree>
    <p:extLst>
      <p:ext uri="{BB962C8B-B14F-4D97-AF65-F5344CB8AC3E}">
        <p14:creationId xmlns:p14="http://schemas.microsoft.com/office/powerpoint/2010/main" val="998518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299414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2737639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1526755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1408698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311259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174141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369453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29125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296319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53715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CE6D9E-E757-4830-9317-DBD7492A505E}" type="datetimeFigureOut">
              <a:rPr lang="zh-CN" altLang="en-US" smtClean="0"/>
              <a:pPr/>
              <a:t>2023/8/28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232695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E6D9E-E757-4830-9317-DBD7492A505E}" type="datetimeFigureOut">
              <a:rPr lang="zh-CN" altLang="en-US" smtClean="0"/>
              <a:pPr/>
              <a:t>2023/8/28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9BF86-97AE-4B04-9B06-3C0BD16A1870}" type="slidenum">
              <a:rPr lang="zh-CN" altLang="en-US" smtClean="0"/>
              <a:pPr/>
              <a:t>‹#›</a:t>
            </a:fld>
            <a:endParaRPr lang="zh-CN" altLang="en-US"/>
          </a:p>
        </p:txBody>
      </p:sp>
    </p:spTree>
    <p:extLst>
      <p:ext uri="{BB962C8B-B14F-4D97-AF65-F5344CB8AC3E}">
        <p14:creationId xmlns:p14="http://schemas.microsoft.com/office/powerpoint/2010/main" val="4207078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1.png"/><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5.png"/><Relationship Id="rId4" Type="http://schemas.openxmlformats.org/officeDocument/2006/relationships/diagramLayout" Target="../diagrams/layout8.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hyperlink" Target="https://webvpn.ccmusic.edu.cn/"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timg.jpg"/>
          <p:cNvPicPr>
            <a:picLocks noChangeAspect="1"/>
          </p:cNvPicPr>
          <p:nvPr/>
        </p:nvPicPr>
        <p:blipFill>
          <a:blip r:embed="rId2"/>
          <a:stretch>
            <a:fillRect/>
          </a:stretch>
        </p:blipFill>
        <p:spPr>
          <a:xfrm>
            <a:off x="0" y="1813483"/>
            <a:ext cx="6098959" cy="3202399"/>
          </a:xfrm>
          <a:prstGeom prst="rect">
            <a:avLst/>
          </a:prstGeom>
        </p:spPr>
      </p:pic>
      <p:sp>
        <p:nvSpPr>
          <p:cNvPr id="6" name="矩形 5"/>
          <p:cNvSpPr/>
          <p:nvPr/>
        </p:nvSpPr>
        <p:spPr>
          <a:xfrm>
            <a:off x="5588000" y="2708276"/>
            <a:ext cx="5921513" cy="1476374"/>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994399" y="2696993"/>
            <a:ext cx="3116748" cy="523220"/>
          </a:xfrm>
          <a:prstGeom prst="rect">
            <a:avLst/>
          </a:prstGeom>
          <a:noFill/>
        </p:spPr>
        <p:txBody>
          <a:bodyPr wrap="square" rtlCol="0">
            <a:spAutoFit/>
          </a:bodyPr>
          <a:lstStyle/>
          <a:p>
            <a:r>
              <a:rPr lang="en-US" altLang="zh-CN" sz="2800" b="1" dirty="0">
                <a:solidFill>
                  <a:schemeClr val="bg1"/>
                </a:solidFill>
                <a:latin typeface="幼圆" panose="02010509060101010101" pitchFamily="49" charset="-122"/>
                <a:ea typeface="幼圆" panose="02010509060101010101" pitchFamily="49" charset="-122"/>
              </a:rPr>
              <a:t>2023</a:t>
            </a:r>
            <a:r>
              <a:rPr lang="zh-CN" altLang="en-US" sz="2800" b="1" dirty="0">
                <a:solidFill>
                  <a:schemeClr val="bg1"/>
                </a:solidFill>
                <a:latin typeface="幼圆" panose="02010509060101010101" pitchFamily="49" charset="-122"/>
                <a:ea typeface="幼圆" panose="02010509060101010101" pitchFamily="49" charset="-122"/>
              </a:rPr>
              <a:t>新生入学教育</a:t>
            </a:r>
          </a:p>
        </p:txBody>
      </p:sp>
      <p:sp>
        <p:nvSpPr>
          <p:cNvPr id="9" name="文本框 8"/>
          <p:cNvSpPr txBox="1"/>
          <p:nvPr/>
        </p:nvSpPr>
        <p:spPr>
          <a:xfrm>
            <a:off x="5977466" y="3189379"/>
            <a:ext cx="4758267" cy="769441"/>
          </a:xfrm>
          <a:prstGeom prst="rect">
            <a:avLst/>
          </a:prstGeom>
          <a:noFill/>
        </p:spPr>
        <p:txBody>
          <a:bodyPr wrap="square" rtlCol="0">
            <a:spAutoFit/>
          </a:bodyPr>
          <a:lstStyle/>
          <a:p>
            <a:pPr algn="dist"/>
            <a:r>
              <a:rPr lang="zh-CN" altLang="en-US" sz="4400" b="1" dirty="0">
                <a:solidFill>
                  <a:schemeClr val="bg1"/>
                </a:solidFill>
                <a:latin typeface="幼圆" panose="02010509060101010101" pitchFamily="49" charset="-122"/>
                <a:ea typeface="幼圆" panose="02010509060101010101" pitchFamily="49" charset="-122"/>
              </a:rPr>
              <a:t>图书馆使用指南</a:t>
            </a:r>
          </a:p>
        </p:txBody>
      </p:sp>
      <p:sp>
        <p:nvSpPr>
          <p:cNvPr id="11" name="文本框 10"/>
          <p:cNvSpPr txBox="1"/>
          <p:nvPr/>
        </p:nvSpPr>
        <p:spPr>
          <a:xfrm>
            <a:off x="4127867" y="5403372"/>
            <a:ext cx="3936266" cy="461665"/>
          </a:xfrm>
          <a:prstGeom prst="rect">
            <a:avLst/>
          </a:prstGeom>
          <a:noFill/>
        </p:spPr>
        <p:txBody>
          <a:bodyPr wrap="square" rtlCol="0">
            <a:spAutoFit/>
          </a:bodyPr>
          <a:lstStyle/>
          <a:p>
            <a:pPr algn="ctr"/>
            <a:r>
              <a:rPr lang="zh-CN" altLang="en-US" sz="2400" b="1" dirty="0">
                <a:solidFill>
                  <a:srgbClr val="595959"/>
                </a:solidFill>
                <a:latin typeface="幼圆" panose="02010509060101010101" pitchFamily="49" charset="-122"/>
                <a:ea typeface="幼圆" panose="02010509060101010101" pitchFamily="49" charset="-122"/>
              </a:rPr>
              <a:t>主讲人：胡文琴</a:t>
            </a:r>
          </a:p>
        </p:txBody>
      </p:sp>
      <p:sp>
        <p:nvSpPr>
          <p:cNvPr id="12" name="文本框 11"/>
          <p:cNvSpPr txBox="1"/>
          <p:nvPr/>
        </p:nvSpPr>
        <p:spPr>
          <a:xfrm>
            <a:off x="5301606" y="5843639"/>
            <a:ext cx="1588788" cy="461665"/>
          </a:xfrm>
          <a:prstGeom prst="rect">
            <a:avLst/>
          </a:prstGeom>
          <a:noFill/>
        </p:spPr>
        <p:txBody>
          <a:bodyPr wrap="square" rtlCol="0">
            <a:spAutoFit/>
          </a:bodyPr>
          <a:lstStyle/>
          <a:p>
            <a:pPr algn="ctr"/>
            <a:r>
              <a:rPr lang="en-US" altLang="zh-CN" sz="2400" dirty="0">
                <a:solidFill>
                  <a:srgbClr val="595959"/>
                </a:solidFill>
              </a:rPr>
              <a:t>2023.08.31</a:t>
            </a:r>
            <a:endParaRPr lang="zh-CN" altLang="en-US" sz="2400" dirty="0">
              <a:solidFill>
                <a:srgbClr val="595959"/>
              </a:solidFill>
            </a:endParaRPr>
          </a:p>
        </p:txBody>
      </p:sp>
      <p:sp>
        <p:nvSpPr>
          <p:cNvPr id="13" name="矩形 12"/>
          <p:cNvSpPr/>
          <p:nvPr/>
        </p:nvSpPr>
        <p:spPr>
          <a:xfrm>
            <a:off x="4639981" y="2713405"/>
            <a:ext cx="948267" cy="1476375"/>
          </a:xfrm>
          <a:prstGeom prst="rect">
            <a:avLst/>
          </a:prstGeom>
          <a:solidFill>
            <a:srgbClr val="DB535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书馆logo.jpg"/>
          <p:cNvPicPr>
            <a:picLocks noChangeAspect="1"/>
          </p:cNvPicPr>
          <p:nvPr/>
        </p:nvPicPr>
        <p:blipFill>
          <a:blip r:embed="rId3" cstate="print"/>
          <a:stretch>
            <a:fillRect/>
          </a:stretch>
        </p:blipFill>
        <p:spPr>
          <a:xfrm>
            <a:off x="0" y="231292"/>
            <a:ext cx="3804895" cy="1408412"/>
          </a:xfrm>
          <a:prstGeom prst="rect">
            <a:avLst/>
          </a:prstGeom>
        </p:spPr>
      </p:pic>
    </p:spTree>
    <p:extLst>
      <p:ext uri="{BB962C8B-B14F-4D97-AF65-F5344CB8AC3E}">
        <p14:creationId xmlns:p14="http://schemas.microsoft.com/office/powerpoint/2010/main" val="60638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0921" y="674703"/>
            <a:ext cx="4394447" cy="2858609"/>
          </a:xfrm>
          <a:prstGeom prst="rect">
            <a:avLst/>
          </a:prstGeom>
          <a:solidFill>
            <a:schemeClr val="bg2">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7628877" y="674703"/>
            <a:ext cx="4394447" cy="2858609"/>
          </a:xfrm>
          <a:prstGeom prst="rect">
            <a:avLst/>
          </a:prstGeom>
          <a:solidFill>
            <a:srgbClr val="DB5355">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265251" y="751072"/>
            <a:ext cx="4377726" cy="2707645"/>
            <a:chOff x="327397" y="751072"/>
            <a:chExt cx="4377726" cy="2707645"/>
          </a:xfrm>
        </p:grpSpPr>
        <p:sp>
          <p:nvSpPr>
            <p:cNvPr id="21" name="文本框 12"/>
            <p:cNvSpPr txBox="1"/>
            <p:nvPr/>
          </p:nvSpPr>
          <p:spPr>
            <a:xfrm>
              <a:off x="327397" y="1185018"/>
              <a:ext cx="4358640" cy="2273699"/>
            </a:xfrm>
            <a:prstGeom prst="rect">
              <a:avLst/>
            </a:prstGeom>
            <a:noFill/>
          </p:spPr>
          <p:txBody>
            <a:bodyPr wrap="square" rtlCol="0">
              <a:spAutoFit/>
            </a:bodyPr>
            <a:lstStyle/>
            <a:p>
              <a:pPr>
                <a:lnSpc>
                  <a:spcPct val="120000"/>
                </a:lnSpc>
              </a:pPr>
              <a:r>
                <a:rPr lang="zh-CN" altLang="en-US" sz="2000" dirty="0">
                  <a:latin typeface="宋体" pitchFamily="2" charset="-122"/>
                </a:rPr>
                <a:t>本馆收录了国内的历年出版的各种声器乐作品、音乐教材、音乐理论、音乐技法等书籍乐谱，并订购了国外</a:t>
              </a:r>
              <a:r>
                <a:rPr lang="zh-CN" altLang="en-US" sz="2000" dirty="0"/>
                <a:t>音乐理论、音乐史、流派影响等专著以及近现代、当代作品的乐谱。本馆还特别收藏了百余位作曲家的作品全集。</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22" name="文本框 13"/>
            <p:cNvSpPr txBox="1"/>
            <p:nvPr/>
          </p:nvSpPr>
          <p:spPr>
            <a:xfrm>
              <a:off x="346483" y="751072"/>
              <a:ext cx="4358640" cy="461665"/>
            </a:xfrm>
            <a:prstGeom prst="rect">
              <a:avLst/>
            </a:prstGeom>
            <a:noFill/>
          </p:spPr>
          <p:txBody>
            <a:bodyPr wrap="square" rtlCol="0">
              <a:spAutoFit/>
            </a:bodyPr>
            <a:lstStyle/>
            <a:p>
              <a:pPr>
                <a:lnSpc>
                  <a:spcPct val="120000"/>
                </a:lnSpc>
              </a:pPr>
              <a:r>
                <a:rPr lang="zh-CN" altLang="en-US" sz="2000" b="1" dirty="0">
                  <a:solidFill>
                    <a:srgbClr val="595959"/>
                  </a:solidFill>
                  <a:latin typeface="微软雅黑" panose="020B0503020204020204" pitchFamily="34" charset="-122"/>
                  <a:ea typeface="微软雅黑" panose="020B0503020204020204" pitchFamily="34" charset="-122"/>
                </a:rPr>
                <a:t>中外文音乐书谱资源</a:t>
              </a:r>
            </a:p>
          </p:txBody>
        </p:sp>
      </p:grpSp>
      <p:grpSp>
        <p:nvGrpSpPr>
          <p:cNvPr id="33" name="组合 32"/>
          <p:cNvGrpSpPr/>
          <p:nvPr/>
        </p:nvGrpSpPr>
        <p:grpSpPr>
          <a:xfrm>
            <a:off x="7645558" y="727394"/>
            <a:ext cx="4377726" cy="2748041"/>
            <a:chOff x="327397" y="751072"/>
            <a:chExt cx="4377726" cy="2748041"/>
          </a:xfrm>
        </p:grpSpPr>
        <p:sp>
          <p:nvSpPr>
            <p:cNvPr id="34" name="文本框 12"/>
            <p:cNvSpPr txBox="1"/>
            <p:nvPr/>
          </p:nvSpPr>
          <p:spPr>
            <a:xfrm>
              <a:off x="327397" y="1185018"/>
              <a:ext cx="4358640" cy="2314095"/>
            </a:xfrm>
            <a:prstGeom prst="rect">
              <a:avLst/>
            </a:prstGeom>
            <a:noFill/>
          </p:spPr>
          <p:txBody>
            <a:bodyPr wrap="square" rtlCol="0">
              <a:spAutoFit/>
            </a:bodyPr>
            <a:lstStyle/>
            <a:p>
              <a:pPr>
                <a:lnSpc>
                  <a:spcPts val="4500"/>
                </a:lnSpc>
              </a:pPr>
              <a:r>
                <a:rPr lang="zh-CN" altLang="en-US" sz="2000" dirty="0">
                  <a:latin typeface="宋体" pitchFamily="2" charset="-122"/>
                </a:rPr>
                <a:t>本馆综合</a:t>
              </a:r>
              <a:r>
                <a:rPr lang="zh-CN" altLang="en-US" sz="2000" dirty="0"/>
                <a:t>社科类图书资源涵盖面广泛，从政治经济到文化民俗，从文学艺术到历史经典，与时俱进，展现了各时期的国内各出版社的精品书籍。</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35" name="文本框 13"/>
            <p:cNvSpPr txBox="1"/>
            <p:nvPr/>
          </p:nvSpPr>
          <p:spPr>
            <a:xfrm>
              <a:off x="346483" y="751072"/>
              <a:ext cx="4358640" cy="461665"/>
            </a:xfrm>
            <a:prstGeom prst="rect">
              <a:avLst/>
            </a:prstGeom>
            <a:noFill/>
          </p:spPr>
          <p:txBody>
            <a:bodyPr wrap="square" rtlCol="0">
              <a:spAutoFit/>
            </a:bodyPr>
            <a:lstStyle/>
            <a:p>
              <a:pPr>
                <a:lnSpc>
                  <a:spcPct val="120000"/>
                </a:lnSpc>
              </a:pPr>
              <a:r>
                <a:rPr lang="zh-CN" altLang="en-US" sz="2000" b="1" dirty="0">
                  <a:solidFill>
                    <a:srgbClr val="595959"/>
                  </a:solidFill>
                  <a:latin typeface="微软雅黑" panose="020B0503020204020204" pitchFamily="34" charset="-122"/>
                  <a:ea typeface="微软雅黑" panose="020B0503020204020204" pitchFamily="34" charset="-122"/>
                </a:rPr>
                <a:t>综合社科类图书资源</a:t>
              </a:r>
            </a:p>
          </p:txBody>
        </p:sp>
      </p:grpSp>
      <p:sp>
        <p:nvSpPr>
          <p:cNvPr id="31" name="矩形 30"/>
          <p:cNvSpPr/>
          <p:nvPr/>
        </p:nvSpPr>
        <p:spPr>
          <a:xfrm>
            <a:off x="161278" y="3588059"/>
            <a:ext cx="4394447" cy="2858609"/>
          </a:xfrm>
          <a:prstGeom prst="rect">
            <a:avLst/>
          </a:prstGeom>
          <a:solidFill>
            <a:srgbClr val="DB5355">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泪滴形 23"/>
          <p:cNvSpPr/>
          <p:nvPr/>
        </p:nvSpPr>
        <p:spPr>
          <a:xfrm rot="5400000">
            <a:off x="6153709" y="3481526"/>
            <a:ext cx="1420426" cy="1544713"/>
          </a:xfrm>
          <a:prstGeom prst="teardrop">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泪滴形 22"/>
          <p:cNvSpPr/>
          <p:nvPr/>
        </p:nvSpPr>
        <p:spPr>
          <a:xfrm rot="16200000">
            <a:off x="4625269" y="2015231"/>
            <a:ext cx="1420426" cy="1544713"/>
          </a:xfrm>
          <a:prstGeom prst="teardrop">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泪滴形 12"/>
          <p:cNvSpPr/>
          <p:nvPr/>
        </p:nvSpPr>
        <p:spPr>
          <a:xfrm>
            <a:off x="6096000" y="2098676"/>
            <a:ext cx="1524000" cy="1447800"/>
          </a:xfrm>
          <a:prstGeom prst="teardrop">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实体馆藏资源</a:t>
            </a:r>
          </a:p>
        </p:txBody>
      </p:sp>
      <p:sp>
        <p:nvSpPr>
          <p:cNvPr id="14" name="泪滴形 13"/>
          <p:cNvSpPr/>
          <p:nvPr/>
        </p:nvSpPr>
        <p:spPr>
          <a:xfrm rot="10800000">
            <a:off x="4572000" y="3523603"/>
            <a:ext cx="1524000" cy="1447800"/>
          </a:xfrm>
          <a:prstGeom prst="teardrop">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
          <p:cNvSpPr txBox="1"/>
          <p:nvPr/>
        </p:nvSpPr>
        <p:spPr>
          <a:xfrm>
            <a:off x="4883426" y="2439903"/>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01</a:t>
            </a:r>
            <a:endParaRPr lang="zh-CN" altLang="en-US" sz="4800" dirty="0">
              <a:solidFill>
                <a:schemeClr val="bg1"/>
              </a:solidFill>
              <a:latin typeface="Broadway" panose="04040905080B02020502" pitchFamily="82" charset="0"/>
            </a:endParaRPr>
          </a:p>
        </p:txBody>
      </p:sp>
      <p:sp>
        <p:nvSpPr>
          <p:cNvPr id="16" name="文本框 7"/>
          <p:cNvSpPr txBox="1"/>
          <p:nvPr/>
        </p:nvSpPr>
        <p:spPr>
          <a:xfrm>
            <a:off x="4883426" y="3650511"/>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03</a:t>
            </a:r>
            <a:endParaRPr lang="zh-CN" altLang="en-US" sz="4800" dirty="0">
              <a:solidFill>
                <a:schemeClr val="bg1"/>
              </a:solidFill>
              <a:latin typeface="Broadway" panose="04040905080B02020502" pitchFamily="82" charset="0"/>
            </a:endParaRPr>
          </a:p>
        </p:txBody>
      </p:sp>
      <p:sp>
        <p:nvSpPr>
          <p:cNvPr id="17" name="文本框 8"/>
          <p:cNvSpPr txBox="1"/>
          <p:nvPr/>
        </p:nvSpPr>
        <p:spPr>
          <a:xfrm>
            <a:off x="6269822" y="3650511"/>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04</a:t>
            </a:r>
            <a:endParaRPr lang="zh-CN" altLang="en-US" sz="4800" dirty="0">
              <a:solidFill>
                <a:schemeClr val="bg1"/>
              </a:solidFill>
              <a:latin typeface="Broadway" panose="04040905080B02020502" pitchFamily="82" charset="0"/>
            </a:endParaRPr>
          </a:p>
        </p:txBody>
      </p:sp>
      <p:sp>
        <p:nvSpPr>
          <p:cNvPr id="20" name="文本框 7"/>
          <p:cNvSpPr txBox="1"/>
          <p:nvPr/>
        </p:nvSpPr>
        <p:spPr>
          <a:xfrm>
            <a:off x="6269822" y="2439903"/>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02</a:t>
            </a:r>
            <a:endParaRPr lang="zh-CN" altLang="en-US" sz="4800" dirty="0">
              <a:solidFill>
                <a:schemeClr val="bg1"/>
              </a:solidFill>
              <a:latin typeface="Broadway" panose="04040905080B02020502" pitchFamily="82" charset="0"/>
            </a:endParaRPr>
          </a:p>
        </p:txBody>
      </p:sp>
      <p:grpSp>
        <p:nvGrpSpPr>
          <p:cNvPr id="26" name="组合 25"/>
          <p:cNvGrpSpPr/>
          <p:nvPr/>
        </p:nvGrpSpPr>
        <p:grpSpPr>
          <a:xfrm>
            <a:off x="293367" y="3673300"/>
            <a:ext cx="4377726" cy="2742270"/>
            <a:chOff x="327397" y="733316"/>
            <a:chExt cx="4377726" cy="2742270"/>
          </a:xfrm>
        </p:grpSpPr>
        <p:sp>
          <p:nvSpPr>
            <p:cNvPr id="27" name="文本框 12"/>
            <p:cNvSpPr txBox="1"/>
            <p:nvPr/>
          </p:nvSpPr>
          <p:spPr>
            <a:xfrm>
              <a:off x="327397" y="1167262"/>
              <a:ext cx="4358640" cy="2308324"/>
            </a:xfrm>
            <a:prstGeom prst="rect">
              <a:avLst/>
            </a:prstGeom>
            <a:noFill/>
          </p:spPr>
          <p:txBody>
            <a:bodyPr wrap="square" rtlCol="0">
              <a:spAutoFit/>
            </a:bodyPr>
            <a:lstStyle/>
            <a:p>
              <a:pPr>
                <a:lnSpc>
                  <a:spcPct val="120000"/>
                </a:lnSpc>
              </a:pPr>
              <a:r>
                <a:rPr lang="zh-CN" altLang="en-US" sz="2000" dirty="0">
                  <a:latin typeface="宋体" pitchFamily="2" charset="-122"/>
                </a:rPr>
                <a:t>本馆收藏的音视频资源主要是与教学、艺术欣赏有关的国内外出版社发行的音乐艺术类、文化社科类音像制品，目前，馆藏音视频资源音乐专业类主要分为三部分：中国民族音乐、外国古典音乐、世界民族音乐。</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28" name="文本框 13"/>
            <p:cNvSpPr txBox="1"/>
            <p:nvPr/>
          </p:nvSpPr>
          <p:spPr>
            <a:xfrm>
              <a:off x="346483" y="733316"/>
              <a:ext cx="4358640" cy="430374"/>
            </a:xfrm>
            <a:prstGeom prst="rect">
              <a:avLst/>
            </a:prstGeom>
            <a:noFill/>
          </p:spPr>
          <p:txBody>
            <a:bodyPr wrap="square" rtlCol="0">
              <a:spAutoFit/>
            </a:bodyPr>
            <a:lstStyle/>
            <a:p>
              <a:pPr>
                <a:lnSpc>
                  <a:spcPct val="120000"/>
                </a:lnSpc>
              </a:pPr>
              <a:r>
                <a:rPr lang="zh-CN" altLang="en-US" sz="2000" b="1" dirty="0">
                  <a:solidFill>
                    <a:srgbClr val="595959"/>
                  </a:solidFill>
                  <a:latin typeface="微软雅黑" panose="020B0503020204020204" pitchFamily="34" charset="-122"/>
                  <a:ea typeface="微软雅黑" panose="020B0503020204020204" pitchFamily="34" charset="-122"/>
                </a:rPr>
                <a:t>多媒体资源</a:t>
              </a:r>
            </a:p>
          </p:txBody>
        </p:sp>
      </p:grpSp>
      <p:sp>
        <p:nvSpPr>
          <p:cNvPr id="30" name="矩形 29"/>
          <p:cNvSpPr/>
          <p:nvPr/>
        </p:nvSpPr>
        <p:spPr>
          <a:xfrm>
            <a:off x="7654031" y="3588059"/>
            <a:ext cx="4394447" cy="2858609"/>
          </a:xfrm>
          <a:prstGeom prst="rect">
            <a:avLst/>
          </a:prstGeom>
          <a:solidFill>
            <a:schemeClr val="bg2">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12"/>
          <p:cNvSpPr txBox="1"/>
          <p:nvPr/>
        </p:nvSpPr>
        <p:spPr>
          <a:xfrm>
            <a:off x="7655910" y="4083676"/>
            <a:ext cx="4358640" cy="2328523"/>
          </a:xfrm>
          <a:prstGeom prst="rect">
            <a:avLst/>
          </a:prstGeom>
          <a:noFill/>
        </p:spPr>
        <p:txBody>
          <a:bodyPr wrap="square" rtlCol="0">
            <a:spAutoFit/>
          </a:bodyPr>
          <a:lstStyle/>
          <a:p>
            <a:pPr>
              <a:lnSpc>
                <a:spcPct val="150000"/>
              </a:lnSpc>
            </a:pPr>
            <a:r>
              <a:rPr lang="zh-CN" altLang="en-US" sz="2000" dirty="0">
                <a:latin typeface="宋体" pitchFamily="2" charset="-122"/>
              </a:rPr>
              <a:t>本馆收藏了古籍线装善本、本院专家艺术档案、中华传统音乐资源库项目组采风资料、中国现代音乐资料、中国音乐学院学位论文及各种非正式出版的音乐资料</a:t>
            </a:r>
            <a:r>
              <a:rPr lang="en-US" altLang="zh-CN" sz="2000" dirty="0">
                <a:latin typeface="宋体" pitchFamily="2" charset="-122"/>
              </a:rPr>
              <a:t>(</a:t>
            </a:r>
            <a:r>
              <a:rPr lang="zh-CN" altLang="en-US" sz="2000" dirty="0">
                <a:latin typeface="宋体" pitchFamily="2" charset="-122"/>
              </a:rPr>
              <a:t>复印或油印本</a:t>
            </a:r>
            <a:r>
              <a:rPr lang="en-US" altLang="zh-CN" sz="2000" dirty="0">
                <a:latin typeface="宋体" pitchFamily="2" charset="-122"/>
              </a:rPr>
              <a:t>)</a:t>
            </a:r>
            <a:r>
              <a:rPr lang="zh-CN" altLang="en-US" sz="2000" dirty="0">
                <a:latin typeface="宋体" pitchFamily="2" charset="-122"/>
              </a:rPr>
              <a:t>。</a:t>
            </a:r>
          </a:p>
        </p:txBody>
      </p:sp>
      <p:sp>
        <p:nvSpPr>
          <p:cNvPr id="38" name="文本框 13"/>
          <p:cNvSpPr txBox="1"/>
          <p:nvPr/>
        </p:nvSpPr>
        <p:spPr>
          <a:xfrm>
            <a:off x="7674996" y="3649730"/>
            <a:ext cx="4358640" cy="430374"/>
          </a:xfrm>
          <a:prstGeom prst="rect">
            <a:avLst/>
          </a:prstGeom>
          <a:noFill/>
        </p:spPr>
        <p:txBody>
          <a:bodyPr wrap="square" rtlCol="0">
            <a:spAutoFit/>
          </a:bodyPr>
          <a:lstStyle/>
          <a:p>
            <a:pPr>
              <a:lnSpc>
                <a:spcPct val="120000"/>
              </a:lnSpc>
            </a:pPr>
            <a:r>
              <a:rPr lang="zh-CN" altLang="en-US" sz="2000" b="1" dirty="0">
                <a:solidFill>
                  <a:srgbClr val="595959"/>
                </a:solidFill>
                <a:latin typeface="微软雅黑" panose="020B0503020204020204" pitchFamily="34" charset="-122"/>
                <a:ea typeface="微软雅黑" panose="020B0503020204020204" pitchFamily="34" charset="-122"/>
              </a:rPr>
              <a:t>特色馆藏资源</a:t>
            </a:r>
          </a:p>
        </p:txBody>
      </p:sp>
    </p:spTree>
    <p:extLst>
      <p:ext uri="{BB962C8B-B14F-4D97-AF65-F5344CB8AC3E}">
        <p14:creationId xmlns:p14="http://schemas.microsoft.com/office/powerpoint/2010/main" val="426475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763480"/>
            <a:ext cx="10768612" cy="5078313"/>
          </a:xfrm>
          <a:prstGeom prst="rect">
            <a:avLst/>
          </a:prstGeom>
          <a:solidFill>
            <a:schemeClr val="bg2">
              <a:alpha val="40000"/>
            </a:schemeClr>
          </a:solidFill>
        </p:spPr>
        <p:txBody>
          <a:bodyPr wrap="square" rtlCol="0">
            <a:spAutoFit/>
          </a:bodyPr>
          <a:lstStyle/>
          <a:p>
            <a:pPr>
              <a:lnSpc>
                <a:spcPct val="135000"/>
              </a:lnSpc>
            </a:pPr>
            <a:r>
              <a:rPr lang="zh-CN" altLang="en-US" sz="2000" dirty="0">
                <a:solidFill>
                  <a:srgbClr val="000000"/>
                </a:solidFill>
                <a:latin typeface="宋体" pitchFamily="2" charset="-122"/>
              </a:rPr>
              <a:t>    为更好地满足学校师生的文献资源需求，本馆购置了中外文数据库，内容涵盖期刊、图书、学位论文、乐谱、音视频等各种资源类型，如</a:t>
            </a:r>
            <a:r>
              <a:rPr lang="en-US" altLang="zh-CN" sz="2000" dirty="0">
                <a:solidFill>
                  <a:srgbClr val="000000"/>
                </a:solidFill>
                <a:latin typeface="宋体" pitchFamily="2" charset="-122"/>
              </a:rPr>
              <a:t>CNKI</a:t>
            </a:r>
            <a:r>
              <a:rPr lang="zh-CN" altLang="en-US" sz="2000" dirty="0">
                <a:solidFill>
                  <a:srgbClr val="000000"/>
                </a:solidFill>
                <a:latin typeface="宋体" pitchFamily="2" charset="-122"/>
              </a:rPr>
              <a:t>中国知识资源总库（</a:t>
            </a:r>
            <a:r>
              <a:rPr lang="en-US" altLang="zh-CN" dirty="0"/>
              <a:t>www.cnki.net</a:t>
            </a:r>
            <a:r>
              <a:rPr lang="zh-CN" altLang="en-US" sz="2000" dirty="0">
                <a:solidFill>
                  <a:srgbClr val="000000"/>
                </a:solidFill>
                <a:latin typeface="宋体" pitchFamily="2" charset="-122"/>
              </a:rPr>
              <a:t>）、万方知识服务平台（</a:t>
            </a:r>
            <a:r>
              <a:rPr lang="en-US" altLang="zh-CN" dirty="0"/>
              <a:t>https://www.wanfangdata.com.cn/index.html</a:t>
            </a:r>
            <a:r>
              <a:rPr lang="zh-CN" altLang="en-US" sz="2000" dirty="0">
                <a:solidFill>
                  <a:srgbClr val="000000"/>
                </a:solidFill>
                <a:latin typeface="宋体" pitchFamily="2" charset="-122"/>
              </a:rPr>
              <a:t>）、维普中文期刊服务平台（</a:t>
            </a:r>
            <a:r>
              <a:rPr lang="en-US" altLang="zh-CN" dirty="0"/>
              <a:t>http://qikan.cqvip.com/</a:t>
            </a:r>
            <a:r>
              <a:rPr lang="zh-CN" altLang="en-US" sz="2000" dirty="0">
                <a:solidFill>
                  <a:srgbClr val="000000"/>
                </a:solidFill>
                <a:latin typeface="宋体" pitchFamily="2" charset="-122"/>
              </a:rPr>
              <a:t>）、人大复印报刊资料数据库（</a:t>
            </a:r>
            <a:r>
              <a:rPr lang="en-US" altLang="zh-CN" dirty="0"/>
              <a:t>http://www.rdfybk.com</a:t>
            </a:r>
            <a:r>
              <a:rPr lang="zh-CN" altLang="en-US" sz="2000" dirty="0">
                <a:solidFill>
                  <a:srgbClr val="000000"/>
                </a:solidFill>
                <a:latin typeface="宋体" pitchFamily="2" charset="-122"/>
              </a:rPr>
              <a:t>）、读秀学术搜索平台（</a:t>
            </a:r>
            <a:r>
              <a:rPr lang="en-US" altLang="zh-CN" dirty="0"/>
              <a:t>www.duxiu.com</a:t>
            </a:r>
            <a:r>
              <a:rPr lang="zh-CN" altLang="en-US" sz="2000" dirty="0">
                <a:solidFill>
                  <a:srgbClr val="000000"/>
                </a:solidFill>
                <a:latin typeface="宋体" pitchFamily="2" charset="-122"/>
              </a:rPr>
              <a:t>）、库客（</a:t>
            </a:r>
            <a:r>
              <a:rPr lang="en-US" altLang="zh-CN" sz="2000" dirty="0">
                <a:solidFill>
                  <a:srgbClr val="000000"/>
                </a:solidFill>
                <a:latin typeface="宋体" pitchFamily="2" charset="-122"/>
              </a:rPr>
              <a:t>KUKE</a:t>
            </a:r>
            <a:r>
              <a:rPr lang="zh-CN" altLang="en-US" sz="2000" dirty="0">
                <a:solidFill>
                  <a:srgbClr val="000000"/>
                </a:solidFill>
                <a:latin typeface="宋体" pitchFamily="2" charset="-122"/>
              </a:rPr>
              <a:t>）数字音乐图书馆（</a:t>
            </a:r>
            <a:r>
              <a:rPr lang="en-US" altLang="zh-CN" dirty="0"/>
              <a:t>www.kuke.com</a:t>
            </a:r>
            <a:r>
              <a:rPr lang="zh-CN" altLang="en-US" sz="2000" dirty="0">
                <a:solidFill>
                  <a:srgbClr val="000000"/>
                </a:solidFill>
                <a:latin typeface="宋体" pitchFamily="2" charset="-122"/>
              </a:rPr>
              <a:t>）、全国报刊索引数据库与民国时期期刊全文数据库（</a:t>
            </a:r>
            <a:r>
              <a:rPr lang="en-US" altLang="zh-CN" dirty="0"/>
              <a:t>http://www.cnbksy.com</a:t>
            </a:r>
            <a:r>
              <a:rPr lang="zh-CN" altLang="en-US" sz="2000" dirty="0">
                <a:solidFill>
                  <a:srgbClr val="000000"/>
                </a:solidFill>
                <a:latin typeface="宋体" pitchFamily="2" charset="-122"/>
              </a:rPr>
              <a:t>）、国际音乐期刊索引与全文数据库</a:t>
            </a:r>
            <a:r>
              <a:rPr lang="en-US" altLang="zh-CN" sz="2000" dirty="0">
                <a:solidFill>
                  <a:srgbClr val="000000"/>
                </a:solidFill>
                <a:latin typeface="宋体" pitchFamily="2" charset="-122"/>
              </a:rPr>
              <a:t>(</a:t>
            </a:r>
            <a:r>
              <a:rPr lang="en-US" altLang="zh-CN" dirty="0"/>
              <a:t>http://search.proquest.com</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、国际音乐文献文摘数据库（</a:t>
            </a:r>
            <a:r>
              <a:rPr lang="en-US" altLang="zh-CN" sz="2000" dirty="0">
                <a:solidFill>
                  <a:srgbClr val="000000"/>
                </a:solidFill>
                <a:latin typeface="宋体" pitchFamily="2" charset="-122"/>
              </a:rPr>
              <a:t>RILM</a:t>
            </a:r>
            <a:r>
              <a:rPr lang="zh-CN" altLang="en-US" sz="2000" dirty="0">
                <a:solidFill>
                  <a:srgbClr val="000000"/>
                </a:solidFill>
                <a:latin typeface="宋体" pitchFamily="2" charset="-122"/>
              </a:rPr>
              <a:t>） （</a:t>
            </a:r>
            <a:r>
              <a:rPr lang="en-US" altLang="zh-CN" dirty="0"/>
              <a:t>http://search.ebscohost.com</a:t>
            </a:r>
            <a:r>
              <a:rPr lang="zh-CN" altLang="en-US" sz="2000" dirty="0">
                <a:solidFill>
                  <a:srgbClr val="000000"/>
                </a:solidFill>
                <a:latin typeface="宋体" pitchFamily="2" charset="-122"/>
              </a:rPr>
              <a:t>）、</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格罗夫音乐百科全书</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全文数据库（</a:t>
            </a:r>
            <a:r>
              <a:rPr lang="en-US" altLang="zh-CN" dirty="0"/>
              <a:t>http://www.oxfordmusiconline.com/subscriber/</a:t>
            </a:r>
            <a:r>
              <a:rPr lang="zh-CN" altLang="en-US" sz="2000" dirty="0">
                <a:solidFill>
                  <a:srgbClr val="000000"/>
                </a:solidFill>
                <a:latin typeface="宋体" pitchFamily="2" charset="-122"/>
              </a:rPr>
              <a:t>）、</a:t>
            </a:r>
            <a:r>
              <a:rPr lang="en-US" altLang="zh-CN" sz="2000" dirty="0">
                <a:solidFill>
                  <a:srgbClr val="000000"/>
                </a:solidFill>
                <a:latin typeface="宋体" pitchFamily="2" charset="-122"/>
              </a:rPr>
              <a:t>AS</a:t>
            </a:r>
            <a:r>
              <a:rPr lang="zh-CN" altLang="en-US" sz="2000" dirty="0">
                <a:solidFill>
                  <a:srgbClr val="000000"/>
                </a:solidFill>
                <a:latin typeface="宋体" pitchFamily="2" charset="-122"/>
              </a:rPr>
              <a:t>世界音乐在线（</a:t>
            </a:r>
            <a:r>
              <a:rPr lang="en-US" altLang="zh-CN" dirty="0"/>
              <a:t>http://search.alexanderstreet.com/musc</a:t>
            </a:r>
            <a:r>
              <a:rPr lang="zh-CN" altLang="en-US" sz="2000" dirty="0">
                <a:solidFill>
                  <a:srgbClr val="000000"/>
                </a:solidFill>
                <a:latin typeface="宋体" pitchFamily="2" charset="-122"/>
              </a:rPr>
              <a:t>）等，读者可以通过图书馆网站进入数据库进行使用。馆藏数据库在学校</a:t>
            </a:r>
            <a:r>
              <a:rPr lang="en-US" altLang="zh-CN" sz="2000" dirty="0">
                <a:solidFill>
                  <a:srgbClr val="000000"/>
                </a:solidFill>
                <a:latin typeface="宋体" pitchFamily="2" charset="-122"/>
              </a:rPr>
              <a:t>IP</a:t>
            </a:r>
            <a:r>
              <a:rPr lang="zh-CN" altLang="en-US" sz="2000" dirty="0">
                <a:solidFill>
                  <a:srgbClr val="000000"/>
                </a:solidFill>
                <a:latin typeface="宋体" pitchFamily="2" charset="-122"/>
              </a:rPr>
              <a:t>内均可免费使用，本校师生还可在图书馆五楼多媒体阅览室免费上机使用数据库。</a:t>
            </a:r>
            <a:endParaRPr lang="en-US" altLang="zh-CN" sz="2000" dirty="0">
              <a:solidFill>
                <a:srgbClr val="000000"/>
              </a:solidFill>
              <a:latin typeface="宋体" pitchFamily="2" charset="-122"/>
            </a:endParaRPr>
          </a:p>
          <a:p>
            <a:pPr>
              <a:lnSpc>
                <a:spcPct val="135000"/>
              </a:lnSpc>
            </a:pPr>
            <a:r>
              <a:rPr lang="en-US" altLang="zh-CN" sz="2000" dirty="0">
                <a:solidFill>
                  <a:srgbClr val="000000"/>
                </a:solidFill>
                <a:latin typeface="宋体" pitchFamily="2" charset="-122"/>
              </a:rPr>
              <a:t>    </a:t>
            </a:r>
            <a:endParaRPr lang="zh-CN" altLang="en-US" sz="2000" dirty="0">
              <a:solidFill>
                <a:srgbClr val="000000"/>
              </a:solidFill>
              <a:latin typeface="宋体" pitchFamily="2" charset="-122"/>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数字馆藏资源</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本馆重要数据库概览</a:t>
            </a:r>
          </a:p>
        </p:txBody>
      </p:sp>
      <p:graphicFrame>
        <p:nvGraphicFramePr>
          <p:cNvPr id="8" name="图示 7"/>
          <p:cNvGraphicFramePr/>
          <p:nvPr/>
        </p:nvGraphicFramePr>
        <p:xfrm>
          <a:off x="5010150" y="1061050"/>
          <a:ext cx="7048500" cy="504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组合 8"/>
          <p:cNvGrpSpPr/>
          <p:nvPr/>
        </p:nvGrpSpPr>
        <p:grpSpPr>
          <a:xfrm>
            <a:off x="4190882" y="3137484"/>
            <a:ext cx="1795090" cy="897545"/>
            <a:chOff x="1255841" y="2065827"/>
            <a:chExt cx="1795090" cy="897545"/>
          </a:xfrm>
          <a:solidFill>
            <a:srgbClr val="DB5355"/>
          </a:solidFill>
        </p:grpSpPr>
        <p:sp>
          <p:nvSpPr>
            <p:cNvPr id="10" name="圆角矩形 9"/>
            <p:cNvSpPr/>
            <p:nvPr/>
          </p:nvSpPr>
          <p:spPr>
            <a:xfrm>
              <a:off x="1255841" y="2065827"/>
              <a:ext cx="1795090" cy="897545"/>
            </a:xfrm>
            <a:prstGeom prst="roundRect">
              <a:avLst>
                <a:gd name="adj" fmla="val 10000"/>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zh-CN" altLang="en-US"/>
            </a:p>
          </p:txBody>
        </p:sp>
        <p:sp>
          <p:nvSpPr>
            <p:cNvPr id="11" name="圆角矩形 4"/>
            <p:cNvSpPr/>
            <p:nvPr/>
          </p:nvSpPr>
          <p:spPr>
            <a:xfrm>
              <a:off x="1282129" y="2092115"/>
              <a:ext cx="1742514" cy="8449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kern="1200" dirty="0"/>
                <a:t>中文数据库</a:t>
              </a:r>
            </a:p>
          </p:txBody>
        </p:sp>
      </p:grpSp>
      <p:grpSp>
        <p:nvGrpSpPr>
          <p:cNvPr id="12" name="组合 11"/>
          <p:cNvGrpSpPr/>
          <p:nvPr/>
        </p:nvGrpSpPr>
        <p:grpSpPr>
          <a:xfrm>
            <a:off x="1354437" y="1073130"/>
            <a:ext cx="1795090" cy="897545"/>
            <a:chOff x="3768968" y="1473"/>
            <a:chExt cx="1795090" cy="897545"/>
          </a:xfrm>
          <a:solidFill>
            <a:srgbClr val="DB5355"/>
          </a:solidFill>
        </p:grpSpPr>
        <p:sp>
          <p:nvSpPr>
            <p:cNvPr id="13" name="圆角矩形 12"/>
            <p:cNvSpPr/>
            <p:nvPr/>
          </p:nvSpPr>
          <p:spPr>
            <a:xfrm>
              <a:off x="3768968" y="1473"/>
              <a:ext cx="1795090" cy="897545"/>
            </a:xfrm>
            <a:prstGeom prst="roundRect">
              <a:avLst>
                <a:gd name="adj" fmla="val 10000"/>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zh-CN" altLang="en-US"/>
            </a:p>
          </p:txBody>
        </p:sp>
        <p:sp>
          <p:nvSpPr>
            <p:cNvPr id="14" name="圆角矩形 4"/>
            <p:cNvSpPr/>
            <p:nvPr/>
          </p:nvSpPr>
          <p:spPr>
            <a:xfrm>
              <a:off x="3795256" y="27761"/>
              <a:ext cx="1742514" cy="8449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a:t>CNKI</a:t>
              </a:r>
              <a:r>
                <a:rPr lang="zh-CN" altLang="en-US" sz="1800" kern="1200" dirty="0"/>
                <a:t>中国知识资源总库</a:t>
              </a:r>
            </a:p>
          </p:txBody>
        </p:sp>
      </p:grpSp>
      <p:grpSp>
        <p:nvGrpSpPr>
          <p:cNvPr id="15" name="组合 14"/>
          <p:cNvGrpSpPr/>
          <p:nvPr/>
        </p:nvGrpSpPr>
        <p:grpSpPr>
          <a:xfrm>
            <a:off x="1354437" y="2105307"/>
            <a:ext cx="1795090" cy="897545"/>
            <a:chOff x="3768968" y="1033650"/>
            <a:chExt cx="1795090" cy="897545"/>
          </a:xfrm>
          <a:solidFill>
            <a:srgbClr val="DB5355"/>
          </a:solidFill>
        </p:grpSpPr>
        <p:sp>
          <p:nvSpPr>
            <p:cNvPr id="16" name="圆角矩形 15"/>
            <p:cNvSpPr/>
            <p:nvPr/>
          </p:nvSpPr>
          <p:spPr>
            <a:xfrm>
              <a:off x="3768968" y="1033650"/>
              <a:ext cx="1795090" cy="897545"/>
            </a:xfrm>
            <a:prstGeom prst="roundRect">
              <a:avLst>
                <a:gd name="adj" fmla="val 10000"/>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zh-CN" altLang="en-US"/>
            </a:p>
          </p:txBody>
        </p:sp>
        <p:sp>
          <p:nvSpPr>
            <p:cNvPr id="17" name="圆角矩形 6"/>
            <p:cNvSpPr/>
            <p:nvPr/>
          </p:nvSpPr>
          <p:spPr>
            <a:xfrm>
              <a:off x="3795256" y="1059938"/>
              <a:ext cx="1742514" cy="8449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kern="1200" dirty="0"/>
                <a:t>读秀学术搜索平台</a:t>
              </a:r>
            </a:p>
          </p:txBody>
        </p:sp>
      </p:grpSp>
      <p:grpSp>
        <p:nvGrpSpPr>
          <p:cNvPr id="18" name="组合 17"/>
          <p:cNvGrpSpPr/>
          <p:nvPr/>
        </p:nvGrpSpPr>
        <p:grpSpPr>
          <a:xfrm>
            <a:off x="1354437" y="3137484"/>
            <a:ext cx="1795090" cy="897545"/>
            <a:chOff x="3768968" y="2065827"/>
            <a:chExt cx="1795090" cy="897545"/>
          </a:xfrm>
          <a:solidFill>
            <a:srgbClr val="DB5355"/>
          </a:solidFill>
        </p:grpSpPr>
        <p:sp>
          <p:nvSpPr>
            <p:cNvPr id="19" name="圆角矩形 18"/>
            <p:cNvSpPr/>
            <p:nvPr/>
          </p:nvSpPr>
          <p:spPr>
            <a:xfrm>
              <a:off x="3768968" y="2065827"/>
              <a:ext cx="1795090" cy="897545"/>
            </a:xfrm>
            <a:prstGeom prst="roundRect">
              <a:avLst>
                <a:gd name="adj" fmla="val 10000"/>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zh-CN" altLang="en-US"/>
            </a:p>
          </p:txBody>
        </p:sp>
        <p:sp>
          <p:nvSpPr>
            <p:cNvPr id="20" name="圆角矩形 8"/>
            <p:cNvSpPr/>
            <p:nvPr/>
          </p:nvSpPr>
          <p:spPr>
            <a:xfrm>
              <a:off x="3795256" y="2092115"/>
              <a:ext cx="1742514" cy="8449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kern="1200" dirty="0"/>
                <a:t>万方数据知识服务平台</a:t>
              </a:r>
            </a:p>
          </p:txBody>
        </p:sp>
      </p:grpSp>
      <p:grpSp>
        <p:nvGrpSpPr>
          <p:cNvPr id="21" name="组合 20"/>
          <p:cNvGrpSpPr/>
          <p:nvPr/>
        </p:nvGrpSpPr>
        <p:grpSpPr>
          <a:xfrm>
            <a:off x="1354437" y="4169662"/>
            <a:ext cx="1795090" cy="897545"/>
            <a:chOff x="3768968" y="3098005"/>
            <a:chExt cx="1795090" cy="897545"/>
          </a:xfrm>
          <a:solidFill>
            <a:srgbClr val="DB5355"/>
          </a:solidFill>
        </p:grpSpPr>
        <p:sp>
          <p:nvSpPr>
            <p:cNvPr id="22" name="圆角矩形 21"/>
            <p:cNvSpPr/>
            <p:nvPr/>
          </p:nvSpPr>
          <p:spPr>
            <a:xfrm>
              <a:off x="3768968" y="3098005"/>
              <a:ext cx="1795090" cy="897545"/>
            </a:xfrm>
            <a:prstGeom prst="roundRect">
              <a:avLst>
                <a:gd name="adj" fmla="val 10000"/>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zh-CN" altLang="en-US"/>
            </a:p>
          </p:txBody>
        </p:sp>
        <p:sp>
          <p:nvSpPr>
            <p:cNvPr id="23" name="圆角矩形 10"/>
            <p:cNvSpPr/>
            <p:nvPr/>
          </p:nvSpPr>
          <p:spPr>
            <a:xfrm>
              <a:off x="3795256" y="3124293"/>
              <a:ext cx="1742514" cy="8449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kern="1200" dirty="0"/>
                <a:t>库客（</a:t>
              </a:r>
              <a:r>
                <a:rPr lang="en-US" altLang="zh-CN" sz="1800" kern="1200" dirty="0"/>
                <a:t>KUKE</a:t>
              </a:r>
              <a:r>
                <a:rPr lang="zh-CN" altLang="en-US" sz="1800" kern="1200" dirty="0"/>
                <a:t>）数字音乐图书馆</a:t>
              </a:r>
            </a:p>
          </p:txBody>
        </p:sp>
      </p:grpSp>
      <p:grpSp>
        <p:nvGrpSpPr>
          <p:cNvPr id="24" name="组合 23"/>
          <p:cNvGrpSpPr/>
          <p:nvPr/>
        </p:nvGrpSpPr>
        <p:grpSpPr>
          <a:xfrm>
            <a:off x="1354437" y="5201839"/>
            <a:ext cx="1795090" cy="897545"/>
            <a:chOff x="3768968" y="4130182"/>
            <a:chExt cx="1795090" cy="897545"/>
          </a:xfrm>
          <a:solidFill>
            <a:srgbClr val="DB5355"/>
          </a:solidFill>
        </p:grpSpPr>
        <p:sp>
          <p:nvSpPr>
            <p:cNvPr id="25" name="圆角矩形 24"/>
            <p:cNvSpPr/>
            <p:nvPr/>
          </p:nvSpPr>
          <p:spPr>
            <a:xfrm>
              <a:off x="3768968" y="4130182"/>
              <a:ext cx="1795090" cy="897545"/>
            </a:xfrm>
            <a:prstGeom prst="roundRect">
              <a:avLst>
                <a:gd name="adj" fmla="val 10000"/>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zh-CN" altLang="en-US"/>
            </a:p>
          </p:txBody>
        </p:sp>
        <p:sp>
          <p:nvSpPr>
            <p:cNvPr id="26" name="圆角矩形 12"/>
            <p:cNvSpPr/>
            <p:nvPr/>
          </p:nvSpPr>
          <p:spPr>
            <a:xfrm>
              <a:off x="3795256" y="4156470"/>
              <a:ext cx="1742514" cy="8449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kern="1200" dirty="0"/>
                <a:t>全国报刊索引</a:t>
              </a:r>
            </a:p>
          </p:txBody>
        </p:sp>
      </p:grpSp>
      <p:grpSp>
        <p:nvGrpSpPr>
          <p:cNvPr id="27" name="组合 26"/>
          <p:cNvGrpSpPr/>
          <p:nvPr/>
        </p:nvGrpSpPr>
        <p:grpSpPr>
          <a:xfrm>
            <a:off x="3607402" y="1382300"/>
            <a:ext cx="116911" cy="2338224"/>
            <a:chOff x="3287236" y="320322"/>
            <a:chExt cx="116911" cy="2338224"/>
          </a:xfrm>
          <a:noFill/>
        </p:grpSpPr>
        <p:sp>
          <p:nvSpPr>
            <p:cNvPr id="28" name="直接连接符 3"/>
            <p:cNvSpPr/>
            <p:nvPr/>
          </p:nvSpPr>
          <p:spPr>
            <a:xfrm rot="3747740">
              <a:off x="2176579" y="1473372"/>
              <a:ext cx="2338224" cy="32124"/>
            </a:xfrm>
            <a:custGeom>
              <a:avLst/>
              <a:gdLst/>
              <a:ahLst/>
              <a:cxnLst/>
              <a:rect l="0" t="0" r="0" b="0"/>
              <a:pathLst>
                <a:path>
                  <a:moveTo>
                    <a:pt x="0" y="16062"/>
                  </a:moveTo>
                  <a:lnTo>
                    <a:pt x="2338224" y="16062"/>
                  </a:lnTo>
                </a:path>
              </a:pathLst>
            </a:custGeom>
            <a:grp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29" name="直接连接符 4"/>
            <p:cNvSpPr/>
            <p:nvPr/>
          </p:nvSpPr>
          <p:spPr>
            <a:xfrm rot="17847018">
              <a:off x="3287236" y="1430979"/>
              <a:ext cx="116911" cy="116911"/>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p:txBody>
        </p:sp>
      </p:grpSp>
      <p:grpSp>
        <p:nvGrpSpPr>
          <p:cNvPr id="30" name="组合 29"/>
          <p:cNvGrpSpPr/>
          <p:nvPr/>
        </p:nvGrpSpPr>
        <p:grpSpPr>
          <a:xfrm rot="5191560">
            <a:off x="2917345" y="3032030"/>
            <a:ext cx="1497023" cy="74851"/>
            <a:chOff x="2597179" y="1970052"/>
            <a:chExt cx="1497023" cy="74851"/>
          </a:xfrm>
          <a:noFill/>
        </p:grpSpPr>
        <p:sp>
          <p:nvSpPr>
            <p:cNvPr id="31" name="直接连接符 5"/>
            <p:cNvSpPr/>
            <p:nvPr/>
          </p:nvSpPr>
          <p:spPr>
            <a:xfrm rot="18963320">
              <a:off x="2597179" y="1991416"/>
              <a:ext cx="1497023" cy="32124"/>
            </a:xfrm>
            <a:custGeom>
              <a:avLst/>
              <a:gdLst/>
              <a:ahLst/>
              <a:cxnLst/>
              <a:rect l="0" t="0" r="0" b="0"/>
              <a:pathLst>
                <a:path>
                  <a:moveTo>
                    <a:pt x="0" y="16062"/>
                  </a:moveTo>
                  <a:lnTo>
                    <a:pt x="1497023" y="16062"/>
                  </a:lnTo>
                </a:path>
              </a:pathLst>
            </a:custGeom>
            <a:grp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32" name="直接连接符 6"/>
            <p:cNvSpPr/>
            <p:nvPr/>
          </p:nvSpPr>
          <p:spPr>
            <a:xfrm rot="18963320">
              <a:off x="3308266" y="1970052"/>
              <a:ext cx="74851" cy="74851"/>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33" name="组合 32"/>
          <p:cNvGrpSpPr/>
          <p:nvPr/>
        </p:nvGrpSpPr>
        <p:grpSpPr>
          <a:xfrm>
            <a:off x="3126919" y="3560552"/>
            <a:ext cx="1077876" cy="53893"/>
            <a:chOff x="2806753" y="2498574"/>
            <a:chExt cx="1077876" cy="53893"/>
          </a:xfrm>
          <a:noFill/>
        </p:grpSpPr>
        <p:sp>
          <p:nvSpPr>
            <p:cNvPr id="34" name="直接连接符 7"/>
            <p:cNvSpPr/>
            <p:nvPr/>
          </p:nvSpPr>
          <p:spPr>
            <a:xfrm rot="21591092">
              <a:off x="2806753" y="2509459"/>
              <a:ext cx="1077876" cy="32124"/>
            </a:xfrm>
            <a:custGeom>
              <a:avLst/>
              <a:gdLst/>
              <a:ahLst/>
              <a:cxnLst/>
              <a:rect l="0" t="0" r="0" b="0"/>
              <a:pathLst>
                <a:path>
                  <a:moveTo>
                    <a:pt x="0" y="16062"/>
                  </a:moveTo>
                  <a:lnTo>
                    <a:pt x="1077876" y="16062"/>
                  </a:lnTo>
                </a:path>
              </a:pathLst>
            </a:custGeom>
            <a:grp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35" name="直接连接符 8"/>
            <p:cNvSpPr/>
            <p:nvPr/>
          </p:nvSpPr>
          <p:spPr>
            <a:xfrm rot="21591092">
              <a:off x="3318744" y="2498574"/>
              <a:ext cx="53893" cy="53893"/>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36" name="组合 35"/>
          <p:cNvGrpSpPr/>
          <p:nvPr/>
        </p:nvGrpSpPr>
        <p:grpSpPr>
          <a:xfrm rot="5625838">
            <a:off x="2919281" y="4068214"/>
            <a:ext cx="1493152" cy="74657"/>
            <a:chOff x="2599115" y="3006236"/>
            <a:chExt cx="1493152" cy="74657"/>
          </a:xfrm>
          <a:noFill/>
        </p:grpSpPr>
        <p:sp>
          <p:nvSpPr>
            <p:cNvPr id="37" name="直接连接符 9"/>
            <p:cNvSpPr/>
            <p:nvPr/>
          </p:nvSpPr>
          <p:spPr>
            <a:xfrm rot="2627420">
              <a:off x="2599115" y="3027502"/>
              <a:ext cx="1493152" cy="32124"/>
            </a:xfrm>
            <a:custGeom>
              <a:avLst/>
              <a:gdLst/>
              <a:ahLst/>
              <a:cxnLst/>
              <a:rect l="0" t="0" r="0" b="0"/>
              <a:pathLst>
                <a:path>
                  <a:moveTo>
                    <a:pt x="0" y="16062"/>
                  </a:moveTo>
                  <a:lnTo>
                    <a:pt x="1493152" y="16062"/>
                  </a:lnTo>
                </a:path>
              </a:pathLst>
            </a:custGeom>
            <a:grp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38" name="直接连接符 10"/>
            <p:cNvSpPr/>
            <p:nvPr/>
          </p:nvSpPr>
          <p:spPr>
            <a:xfrm rot="2627420">
              <a:off x="3308362" y="3006236"/>
              <a:ext cx="74657" cy="74657"/>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39" name="组合 38"/>
          <p:cNvGrpSpPr/>
          <p:nvPr/>
        </p:nvGrpSpPr>
        <p:grpSpPr>
          <a:xfrm>
            <a:off x="3607525" y="3456951"/>
            <a:ext cx="116663" cy="2333269"/>
            <a:chOff x="3287359" y="2394973"/>
            <a:chExt cx="116663" cy="2333269"/>
          </a:xfrm>
          <a:noFill/>
        </p:grpSpPr>
        <p:sp>
          <p:nvSpPr>
            <p:cNvPr id="40" name="直接连接符 11"/>
            <p:cNvSpPr/>
            <p:nvPr/>
          </p:nvSpPr>
          <p:spPr>
            <a:xfrm rot="7069710">
              <a:off x="2179057" y="3545546"/>
              <a:ext cx="2333269" cy="32124"/>
            </a:xfrm>
            <a:custGeom>
              <a:avLst/>
              <a:gdLst/>
              <a:ahLst/>
              <a:cxnLst/>
              <a:rect l="0" t="0" r="0" b="0"/>
              <a:pathLst>
                <a:path>
                  <a:moveTo>
                    <a:pt x="0" y="16062"/>
                  </a:moveTo>
                  <a:lnTo>
                    <a:pt x="2333269" y="16062"/>
                  </a:lnTo>
                </a:path>
              </a:pathLst>
            </a:custGeom>
            <a:grp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41" name="直接连接符 12"/>
            <p:cNvSpPr/>
            <p:nvPr/>
          </p:nvSpPr>
          <p:spPr>
            <a:xfrm rot="3749188">
              <a:off x="3287359" y="3503276"/>
              <a:ext cx="116663" cy="116663"/>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本馆特色资源数据库概览</a:t>
            </a:r>
          </a:p>
        </p:txBody>
      </p:sp>
      <p:graphicFrame>
        <p:nvGraphicFramePr>
          <p:cNvPr id="39" name="图示 38"/>
          <p:cNvGraphicFramePr/>
          <p:nvPr/>
        </p:nvGraphicFramePr>
        <p:xfrm>
          <a:off x="1776521" y="1322773"/>
          <a:ext cx="8638959" cy="4666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10748" y="0"/>
            <a:ext cx="993913" cy="270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50504" y="1642040"/>
            <a:ext cx="1212574" cy="830997"/>
          </a:xfrm>
          <a:prstGeom prst="rect">
            <a:avLst/>
          </a:prstGeom>
          <a:noFill/>
        </p:spPr>
        <p:txBody>
          <a:bodyPr wrap="square" rtlCol="0">
            <a:spAutoFit/>
          </a:bodyPr>
          <a:lstStyle/>
          <a:p>
            <a:r>
              <a:rPr lang="en-US" altLang="zh-CN" sz="4800" dirty="0">
                <a:solidFill>
                  <a:srgbClr val="DB5355"/>
                </a:solidFill>
                <a:latin typeface="Broadway" panose="04040905080B02020502" pitchFamily="82" charset="0"/>
              </a:rPr>
              <a:t>04</a:t>
            </a:r>
            <a:endParaRPr lang="zh-CN" altLang="en-US" sz="4800" dirty="0">
              <a:solidFill>
                <a:srgbClr val="DB5355"/>
              </a:solidFill>
              <a:latin typeface="Broadway" panose="04040905080B02020502" pitchFamily="82" charset="0"/>
            </a:endParaRPr>
          </a:p>
        </p:txBody>
      </p:sp>
      <p:sp>
        <p:nvSpPr>
          <p:cNvPr id="6" name="文本框 5"/>
          <p:cNvSpPr txBox="1"/>
          <p:nvPr/>
        </p:nvSpPr>
        <p:spPr>
          <a:xfrm>
            <a:off x="3850493" y="2117013"/>
            <a:ext cx="5333264" cy="769441"/>
          </a:xfrm>
          <a:prstGeom prst="rect">
            <a:avLst/>
          </a:prstGeom>
          <a:noFill/>
        </p:spPr>
        <p:txBody>
          <a:bodyPr wrap="square" rtlCol="0">
            <a:spAutoFit/>
          </a:bodyPr>
          <a:lstStyle/>
          <a:p>
            <a:r>
              <a:rPr lang="zh-CN" altLang="en-US" sz="4400" b="1" dirty="0">
                <a:solidFill>
                  <a:schemeClr val="bg1"/>
                </a:solidFill>
                <a:latin typeface="幼圆" panose="02010509060101010101" pitchFamily="49" charset="-122"/>
                <a:ea typeface="幼圆" panose="02010509060101010101" pitchFamily="49" charset="-122"/>
              </a:rPr>
              <a:t>资源利用</a:t>
            </a:r>
          </a:p>
        </p:txBody>
      </p:sp>
      <p:sp>
        <p:nvSpPr>
          <p:cNvPr id="8" name="矩形 7"/>
          <p:cNvSpPr/>
          <p:nvPr/>
        </p:nvSpPr>
        <p:spPr>
          <a:xfrm>
            <a:off x="0" y="5206448"/>
            <a:ext cx="1236427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0087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763480"/>
            <a:ext cx="10768612" cy="876458"/>
          </a:xfrm>
          <a:prstGeom prst="rect">
            <a:avLst/>
          </a:prstGeom>
          <a:solidFill>
            <a:schemeClr val="bg2">
              <a:alpha val="40000"/>
            </a:schemeClr>
          </a:solidFill>
        </p:spPr>
        <p:txBody>
          <a:bodyPr wrap="square" rtlCol="0">
            <a:spAutoFit/>
          </a:bodyPr>
          <a:lstStyle/>
          <a:p>
            <a:pPr>
              <a:lnSpc>
                <a:spcPct val="135000"/>
              </a:lnSpc>
            </a:pPr>
            <a:r>
              <a:rPr lang="zh-CN" altLang="en-US" sz="2000" dirty="0">
                <a:solidFill>
                  <a:srgbClr val="000000"/>
                </a:solidFill>
                <a:latin typeface="宋体" pitchFamily="2" charset="-122"/>
              </a:rPr>
              <a:t>可从学校官网</a:t>
            </a:r>
            <a:r>
              <a:rPr lang="en-US" altLang="zh-CN" sz="2000" dirty="0">
                <a:solidFill>
                  <a:srgbClr val="000000"/>
                </a:solidFill>
                <a:latin typeface="Times New Roman" panose="02020603050405020304" pitchFamily="18" charset="0"/>
                <a:cs typeface="Times New Roman" panose="02020603050405020304" pitchFamily="18" charset="0"/>
              </a:rPr>
              <a:t>https://www.ccmusic.edu.cn/</a:t>
            </a:r>
            <a:r>
              <a:rPr lang="zh-CN" altLang="en-US" sz="2000" dirty="0">
                <a:solidFill>
                  <a:srgbClr val="000000"/>
                </a:solidFill>
                <a:latin typeface="宋体" pitchFamily="2" charset="-122"/>
              </a:rPr>
              <a:t>右上角点击</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图书馆</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登录图书馆网站，也可直接登录图书馆网站</a:t>
            </a:r>
            <a:r>
              <a:rPr lang="en-US" altLang="zh-CN" sz="2000" dirty="0">
                <a:solidFill>
                  <a:srgbClr val="000000"/>
                </a:solidFill>
                <a:latin typeface="Times New Roman" panose="02020603050405020304" pitchFamily="18" charset="0"/>
                <a:cs typeface="Times New Roman" panose="02020603050405020304" pitchFamily="18" charset="0"/>
              </a:rPr>
              <a:t>https://lib.ccmusic.edu.cn</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a:t>
            </a: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登录图书馆网站</a:t>
            </a:r>
          </a:p>
        </p:txBody>
      </p:sp>
      <p:sp>
        <p:nvSpPr>
          <p:cNvPr id="21" name="右箭头 20"/>
          <p:cNvSpPr/>
          <p:nvPr/>
        </p:nvSpPr>
        <p:spPr>
          <a:xfrm>
            <a:off x="6054571" y="3941699"/>
            <a:ext cx="239697" cy="20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54" y="1626254"/>
            <a:ext cx="9680331" cy="483507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40" y="1626255"/>
            <a:ext cx="9882552" cy="5073932"/>
          </a:xfrm>
          <a:prstGeom prst="rect">
            <a:avLst/>
          </a:prstGeom>
        </p:spPr>
      </p:pic>
    </p:spTree>
    <p:extLst>
      <p:ext uri="{BB962C8B-B14F-4D97-AF65-F5344CB8AC3E}">
        <p14:creationId xmlns:p14="http://schemas.microsoft.com/office/powerpoint/2010/main" val="16956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763480"/>
            <a:ext cx="10768612" cy="862737"/>
          </a:xfrm>
          <a:prstGeom prst="rect">
            <a:avLst/>
          </a:prstGeom>
          <a:solidFill>
            <a:schemeClr val="bg2">
              <a:alpha val="40000"/>
            </a:schemeClr>
          </a:solidFill>
        </p:spPr>
        <p:txBody>
          <a:bodyPr wrap="square" rtlCol="0">
            <a:spAutoFit/>
          </a:bodyPr>
          <a:lstStyle/>
          <a:p>
            <a:pPr>
              <a:lnSpc>
                <a:spcPct val="135000"/>
              </a:lnSpc>
            </a:pPr>
            <a:r>
              <a:rPr lang="zh-CN" altLang="en-US" sz="2000" dirty="0"/>
              <a:t>可登录图书馆主页，点击“馆藏目录”即可查询本馆书谱资源，然后根据检索出的索书号到书架相应位置找到图书即可，如找书过程中遇到问题咨询服务台工作人员。</a:t>
            </a:r>
            <a:endParaRPr lang="zh-CN" altLang="en-US" sz="2000" dirty="0">
              <a:solidFill>
                <a:srgbClr val="000000"/>
              </a:solidFill>
              <a:latin typeface="宋体" pitchFamily="2" charset="-122"/>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馆藏查询</a:t>
            </a:r>
          </a:p>
        </p:txBody>
      </p:sp>
      <p:pic>
        <p:nvPicPr>
          <p:cNvPr id="20" name="Picture 17"/>
          <p:cNvPicPr>
            <a:picLocks noChangeAspect="1" noChangeArrowheads="1"/>
          </p:cNvPicPr>
          <p:nvPr/>
        </p:nvPicPr>
        <p:blipFill>
          <a:blip r:embed="rId2"/>
          <a:srcRect/>
          <a:stretch>
            <a:fillRect/>
          </a:stretch>
        </p:blipFill>
        <p:spPr bwMode="auto">
          <a:xfrm>
            <a:off x="6303145" y="1759021"/>
            <a:ext cx="5131294" cy="4970266"/>
          </a:xfrm>
          <a:prstGeom prst="rect">
            <a:avLst/>
          </a:prstGeom>
          <a:noFill/>
          <a:ln w="9525">
            <a:noFill/>
            <a:miter lim="800000"/>
            <a:headEnd/>
            <a:tailEnd/>
          </a:ln>
        </p:spPr>
      </p:pic>
      <p:sp>
        <p:nvSpPr>
          <p:cNvPr id="21" name="右箭头 20"/>
          <p:cNvSpPr/>
          <p:nvPr/>
        </p:nvSpPr>
        <p:spPr>
          <a:xfrm>
            <a:off x="6054571" y="3941699"/>
            <a:ext cx="239697" cy="20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683582" y="1759021"/>
            <a:ext cx="5490837" cy="4970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图示 22"/>
          <p:cNvGraphicFramePr/>
          <p:nvPr/>
        </p:nvGraphicFramePr>
        <p:xfrm>
          <a:off x="-372548" y="1172952"/>
          <a:ext cx="48937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矩形 1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6"/>
          <p:cNvSpPr txBox="1"/>
          <p:nvPr/>
        </p:nvSpPr>
        <p:spPr>
          <a:xfrm>
            <a:off x="651786" y="30480"/>
            <a:ext cx="4484094" cy="637675"/>
          </a:xfrm>
          <a:prstGeom prst="rect">
            <a:avLst/>
          </a:prstGeom>
          <a:noFill/>
        </p:spPr>
        <p:txBody>
          <a:bodyPr wrap="square" rtlCol="0">
            <a:spAutoFit/>
          </a:bodyPr>
          <a:lstStyle/>
          <a:p>
            <a:pPr>
              <a:lnSpc>
                <a:spcPct val="150000"/>
              </a:lnSpc>
            </a:pPr>
            <a:r>
              <a:rPr lang="zh-CN" altLang="en-US" sz="2800" b="1" dirty="0">
                <a:solidFill>
                  <a:srgbClr val="004C40"/>
                </a:solidFill>
                <a:latin typeface="宋体" charset="-122"/>
              </a:rPr>
              <a:t>电子资源的访问</a:t>
            </a:r>
            <a:endParaRPr lang="en-US" altLang="zh-CN" sz="2800" b="1" dirty="0">
              <a:solidFill>
                <a:srgbClr val="004C40"/>
              </a:solidFill>
              <a:latin typeface="宋体" charset="-122"/>
            </a:endParaRPr>
          </a:p>
        </p:txBody>
      </p:sp>
      <p:sp>
        <p:nvSpPr>
          <p:cNvPr id="2" name="箭头: 下 1">
            <a:extLst>
              <a:ext uri="{FF2B5EF4-FFF2-40B4-BE49-F238E27FC236}">
                <a16:creationId xmlns:a16="http://schemas.microsoft.com/office/drawing/2014/main" id="{96E0EAAD-AB05-475B-A7D8-79973C970C64}"/>
              </a:ext>
            </a:extLst>
          </p:cNvPr>
          <p:cNvSpPr/>
          <p:nvPr/>
        </p:nvSpPr>
        <p:spPr>
          <a:xfrm rot="16200000">
            <a:off x="486299" y="1428461"/>
            <a:ext cx="246603" cy="33947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7642" y="1172952"/>
            <a:ext cx="6975303" cy="53509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图示 22"/>
          <p:cNvGraphicFramePr/>
          <p:nvPr>
            <p:extLst>
              <p:ext uri="{D42A27DB-BD31-4B8C-83A1-F6EECF244321}">
                <p14:modId xmlns:p14="http://schemas.microsoft.com/office/powerpoint/2010/main" val="1089108184"/>
              </p:ext>
            </p:extLst>
          </p:nvPr>
        </p:nvGraphicFramePr>
        <p:xfrm>
          <a:off x="-372548" y="1172952"/>
          <a:ext cx="48937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矩形 1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6"/>
          <p:cNvSpPr txBox="1"/>
          <p:nvPr/>
        </p:nvSpPr>
        <p:spPr>
          <a:xfrm>
            <a:off x="651786" y="30480"/>
            <a:ext cx="4484094" cy="637675"/>
          </a:xfrm>
          <a:prstGeom prst="rect">
            <a:avLst/>
          </a:prstGeom>
          <a:noFill/>
        </p:spPr>
        <p:txBody>
          <a:bodyPr wrap="square" rtlCol="0">
            <a:spAutoFit/>
          </a:bodyPr>
          <a:lstStyle/>
          <a:p>
            <a:pPr>
              <a:lnSpc>
                <a:spcPct val="150000"/>
              </a:lnSpc>
            </a:pPr>
            <a:r>
              <a:rPr lang="zh-CN" altLang="en-US" sz="2800" b="1" dirty="0">
                <a:solidFill>
                  <a:srgbClr val="004C40"/>
                </a:solidFill>
                <a:latin typeface="宋体" charset="-122"/>
              </a:rPr>
              <a:t>电子资源的访问</a:t>
            </a:r>
            <a:endParaRPr lang="en-US" altLang="zh-CN" sz="2800" b="1" dirty="0">
              <a:solidFill>
                <a:srgbClr val="004C40"/>
              </a:solidFill>
              <a:latin typeface="宋体" charset="-122"/>
            </a:endParaRPr>
          </a:p>
        </p:txBody>
      </p:sp>
      <p:sp>
        <p:nvSpPr>
          <p:cNvPr id="2" name="箭头: 下 1">
            <a:extLst>
              <a:ext uri="{FF2B5EF4-FFF2-40B4-BE49-F238E27FC236}">
                <a16:creationId xmlns:a16="http://schemas.microsoft.com/office/drawing/2014/main" id="{45C68979-D148-46D4-9238-94C1B4B55B0A}"/>
              </a:ext>
            </a:extLst>
          </p:cNvPr>
          <p:cNvSpPr/>
          <p:nvPr/>
        </p:nvSpPr>
        <p:spPr>
          <a:xfrm rot="16200000">
            <a:off x="486299" y="2995071"/>
            <a:ext cx="246603" cy="33947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9145" y="1046285"/>
            <a:ext cx="7290517" cy="562444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图示 22"/>
          <p:cNvGraphicFramePr/>
          <p:nvPr>
            <p:extLst>
              <p:ext uri="{D42A27DB-BD31-4B8C-83A1-F6EECF244321}">
                <p14:modId xmlns:p14="http://schemas.microsoft.com/office/powerpoint/2010/main" val="4037252101"/>
              </p:ext>
            </p:extLst>
          </p:nvPr>
        </p:nvGraphicFramePr>
        <p:xfrm>
          <a:off x="-372548" y="1172952"/>
          <a:ext cx="48937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矩形 1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6"/>
          <p:cNvSpPr txBox="1"/>
          <p:nvPr/>
        </p:nvSpPr>
        <p:spPr>
          <a:xfrm>
            <a:off x="651786" y="30480"/>
            <a:ext cx="4484094" cy="637675"/>
          </a:xfrm>
          <a:prstGeom prst="rect">
            <a:avLst/>
          </a:prstGeom>
          <a:noFill/>
        </p:spPr>
        <p:txBody>
          <a:bodyPr wrap="square" rtlCol="0">
            <a:spAutoFit/>
          </a:bodyPr>
          <a:lstStyle/>
          <a:p>
            <a:pPr>
              <a:lnSpc>
                <a:spcPct val="150000"/>
              </a:lnSpc>
            </a:pPr>
            <a:r>
              <a:rPr lang="zh-CN" altLang="en-US" sz="2800" b="1" dirty="0">
                <a:solidFill>
                  <a:srgbClr val="004C40"/>
                </a:solidFill>
                <a:latin typeface="宋体" charset="-122"/>
              </a:rPr>
              <a:t>电子资源的访问</a:t>
            </a:r>
            <a:endParaRPr lang="en-US" altLang="zh-CN" sz="2800" b="1" dirty="0">
              <a:solidFill>
                <a:srgbClr val="004C40"/>
              </a:solidFill>
              <a:latin typeface="宋体" charset="-122"/>
            </a:endParaRPr>
          </a:p>
        </p:txBody>
      </p:sp>
      <p:sp>
        <p:nvSpPr>
          <p:cNvPr id="2" name="箭头: 下 1">
            <a:extLst>
              <a:ext uri="{FF2B5EF4-FFF2-40B4-BE49-F238E27FC236}">
                <a16:creationId xmlns:a16="http://schemas.microsoft.com/office/drawing/2014/main" id="{1C08ECF6-74B6-431B-AF79-E18DCE597CED}"/>
              </a:ext>
            </a:extLst>
          </p:cNvPr>
          <p:cNvSpPr/>
          <p:nvPr/>
        </p:nvSpPr>
        <p:spPr>
          <a:xfrm rot="16200000">
            <a:off x="46439" y="4317482"/>
            <a:ext cx="246603" cy="33947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9862" y="1063869"/>
            <a:ext cx="7459269" cy="55277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20713"/>
            <a:ext cx="10535478" cy="5616575"/>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9878" y="1185332"/>
            <a:ext cx="2760133"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9512" y="1086558"/>
            <a:ext cx="1093303" cy="584775"/>
          </a:xfrm>
          <a:prstGeom prst="rect">
            <a:avLst/>
          </a:prstGeom>
          <a:noFill/>
        </p:spPr>
        <p:txBody>
          <a:bodyPr wrap="square" rtlCol="0">
            <a:spAutoFit/>
          </a:bodyPr>
          <a:lstStyle/>
          <a:p>
            <a:r>
              <a:rPr lang="zh-CN" altLang="en-US" sz="3200" b="1" dirty="0">
                <a:solidFill>
                  <a:srgbClr val="595959"/>
                </a:solidFill>
                <a:latin typeface="幼圆" panose="02010509060101010101" pitchFamily="49" charset="-122"/>
                <a:ea typeface="幼圆" panose="02010509060101010101" pitchFamily="49" charset="-122"/>
              </a:rPr>
              <a:t>目录</a:t>
            </a:r>
          </a:p>
        </p:txBody>
      </p:sp>
      <p:sp>
        <p:nvSpPr>
          <p:cNvPr id="9" name="文本框 8"/>
          <p:cNvSpPr txBox="1"/>
          <p:nvPr/>
        </p:nvSpPr>
        <p:spPr>
          <a:xfrm>
            <a:off x="805437" y="1166070"/>
            <a:ext cx="2414841" cy="584775"/>
          </a:xfrm>
          <a:prstGeom prst="rect">
            <a:avLst/>
          </a:prstGeom>
          <a:noFill/>
        </p:spPr>
        <p:txBody>
          <a:bodyPr wrap="square" rtlCol="0">
            <a:spAutoFit/>
          </a:bodyPr>
          <a:lstStyle/>
          <a:p>
            <a:r>
              <a:rPr lang="en-US" altLang="zh-CN" sz="3200" dirty="0">
                <a:solidFill>
                  <a:srgbClr val="595959"/>
                </a:solidFill>
              </a:rPr>
              <a:t>CONTEXTS</a:t>
            </a:r>
            <a:endParaRPr lang="zh-CN" altLang="en-US" sz="3200" dirty="0">
              <a:solidFill>
                <a:srgbClr val="595959"/>
              </a:solidFill>
            </a:endParaRPr>
          </a:p>
        </p:txBody>
      </p:sp>
      <p:sp>
        <p:nvSpPr>
          <p:cNvPr id="10" name="文本框 9"/>
          <p:cNvSpPr txBox="1"/>
          <p:nvPr/>
        </p:nvSpPr>
        <p:spPr>
          <a:xfrm>
            <a:off x="5426765" y="3429000"/>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05</a:t>
            </a:r>
            <a:endParaRPr lang="zh-CN" altLang="en-US" sz="4800" dirty="0">
              <a:solidFill>
                <a:schemeClr val="bg1"/>
              </a:solidFill>
              <a:latin typeface="Broadway" panose="04040905080B02020502" pitchFamily="82" charset="0"/>
            </a:endParaRPr>
          </a:p>
        </p:txBody>
      </p:sp>
      <p:sp>
        <p:nvSpPr>
          <p:cNvPr id="17" name="文本框 16"/>
          <p:cNvSpPr txBox="1"/>
          <p:nvPr/>
        </p:nvSpPr>
        <p:spPr>
          <a:xfrm>
            <a:off x="6301407" y="3582888"/>
            <a:ext cx="3571461"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读者服务</a:t>
            </a:r>
          </a:p>
        </p:txBody>
      </p:sp>
      <p:sp>
        <p:nvSpPr>
          <p:cNvPr id="24" name="文本框 23"/>
          <p:cNvSpPr txBox="1"/>
          <p:nvPr/>
        </p:nvSpPr>
        <p:spPr>
          <a:xfrm>
            <a:off x="5466522" y="2019727"/>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04</a:t>
            </a:r>
            <a:endParaRPr lang="zh-CN" altLang="en-US" sz="4800" dirty="0">
              <a:solidFill>
                <a:schemeClr val="bg1"/>
              </a:solidFill>
              <a:latin typeface="Broadway" panose="04040905080B02020502" pitchFamily="82" charset="0"/>
            </a:endParaRPr>
          </a:p>
        </p:txBody>
      </p:sp>
      <p:sp>
        <p:nvSpPr>
          <p:cNvPr id="25" name="文本框 24"/>
          <p:cNvSpPr txBox="1"/>
          <p:nvPr/>
        </p:nvSpPr>
        <p:spPr>
          <a:xfrm>
            <a:off x="6341164" y="2173615"/>
            <a:ext cx="3571461"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资源利用</a:t>
            </a:r>
          </a:p>
        </p:txBody>
      </p:sp>
      <p:sp>
        <p:nvSpPr>
          <p:cNvPr id="37" name="文本框 36"/>
          <p:cNvSpPr txBox="1"/>
          <p:nvPr/>
        </p:nvSpPr>
        <p:spPr>
          <a:xfrm>
            <a:off x="5426765" y="4838273"/>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06</a:t>
            </a:r>
            <a:endParaRPr lang="zh-CN" altLang="en-US" sz="4800" dirty="0">
              <a:solidFill>
                <a:schemeClr val="bg1"/>
              </a:solidFill>
              <a:latin typeface="Broadway" panose="04040905080B02020502" pitchFamily="82" charset="0"/>
            </a:endParaRPr>
          </a:p>
        </p:txBody>
      </p:sp>
      <p:sp>
        <p:nvSpPr>
          <p:cNvPr id="38" name="文本框 37"/>
          <p:cNvSpPr txBox="1"/>
          <p:nvPr/>
        </p:nvSpPr>
        <p:spPr>
          <a:xfrm>
            <a:off x="6301407" y="4992161"/>
            <a:ext cx="3571461"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常见问题</a:t>
            </a:r>
          </a:p>
        </p:txBody>
      </p:sp>
      <p:sp>
        <p:nvSpPr>
          <p:cNvPr id="78" name="文本框 77"/>
          <p:cNvSpPr txBox="1"/>
          <p:nvPr/>
        </p:nvSpPr>
        <p:spPr>
          <a:xfrm>
            <a:off x="1106638" y="3409122"/>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02</a:t>
            </a:r>
            <a:endParaRPr lang="zh-CN" altLang="en-US" sz="4800" dirty="0">
              <a:solidFill>
                <a:schemeClr val="bg1"/>
              </a:solidFill>
              <a:latin typeface="Broadway" panose="04040905080B02020502" pitchFamily="82" charset="0"/>
            </a:endParaRPr>
          </a:p>
        </p:txBody>
      </p:sp>
      <p:sp>
        <p:nvSpPr>
          <p:cNvPr id="79" name="文本框 78"/>
          <p:cNvSpPr txBox="1"/>
          <p:nvPr/>
        </p:nvSpPr>
        <p:spPr>
          <a:xfrm>
            <a:off x="1981280" y="3563010"/>
            <a:ext cx="3571461"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入馆须知</a:t>
            </a:r>
          </a:p>
        </p:txBody>
      </p:sp>
      <p:sp>
        <p:nvSpPr>
          <p:cNvPr id="76" name="文本框 75"/>
          <p:cNvSpPr txBox="1"/>
          <p:nvPr/>
        </p:nvSpPr>
        <p:spPr>
          <a:xfrm>
            <a:off x="1146395" y="1999849"/>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01</a:t>
            </a:r>
            <a:endParaRPr lang="zh-CN" altLang="en-US" sz="4800" dirty="0">
              <a:solidFill>
                <a:schemeClr val="bg1"/>
              </a:solidFill>
              <a:latin typeface="Broadway" panose="04040905080B02020502" pitchFamily="82" charset="0"/>
            </a:endParaRPr>
          </a:p>
        </p:txBody>
      </p:sp>
      <p:sp>
        <p:nvSpPr>
          <p:cNvPr id="77" name="文本框 76"/>
          <p:cNvSpPr txBox="1"/>
          <p:nvPr/>
        </p:nvSpPr>
        <p:spPr>
          <a:xfrm>
            <a:off x="2021037" y="2153737"/>
            <a:ext cx="3571461"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本馆概况</a:t>
            </a:r>
          </a:p>
        </p:txBody>
      </p:sp>
      <p:sp>
        <p:nvSpPr>
          <p:cNvPr id="74" name="文本框 73"/>
          <p:cNvSpPr txBox="1"/>
          <p:nvPr/>
        </p:nvSpPr>
        <p:spPr>
          <a:xfrm>
            <a:off x="1106638" y="4818395"/>
            <a:ext cx="1212574" cy="830997"/>
          </a:xfrm>
          <a:prstGeom prst="rect">
            <a:avLst/>
          </a:prstGeom>
          <a:noFill/>
        </p:spPr>
        <p:txBody>
          <a:bodyPr wrap="square" rtlCol="0">
            <a:spAutoFit/>
          </a:bodyPr>
          <a:lstStyle/>
          <a:p>
            <a:r>
              <a:rPr lang="en-US" altLang="zh-CN" sz="4800" dirty="0">
                <a:solidFill>
                  <a:schemeClr val="bg1"/>
                </a:solidFill>
                <a:latin typeface="Broadway" panose="04040905080B02020502" pitchFamily="82" charset="0"/>
              </a:rPr>
              <a:t>03</a:t>
            </a:r>
            <a:endParaRPr lang="zh-CN" altLang="en-US" sz="4800" dirty="0">
              <a:solidFill>
                <a:schemeClr val="bg1"/>
              </a:solidFill>
              <a:latin typeface="Broadway" panose="04040905080B02020502" pitchFamily="82" charset="0"/>
            </a:endParaRPr>
          </a:p>
        </p:txBody>
      </p:sp>
      <p:sp>
        <p:nvSpPr>
          <p:cNvPr id="75" name="文本框 74"/>
          <p:cNvSpPr txBox="1"/>
          <p:nvPr/>
        </p:nvSpPr>
        <p:spPr>
          <a:xfrm>
            <a:off x="1981280" y="4972283"/>
            <a:ext cx="3571461"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资源概况</a:t>
            </a:r>
          </a:p>
        </p:txBody>
      </p:sp>
    </p:spTree>
    <p:extLst>
      <p:ext uri="{BB962C8B-B14F-4D97-AF65-F5344CB8AC3E}">
        <p14:creationId xmlns:p14="http://schemas.microsoft.com/office/powerpoint/2010/main" val="3138747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图示 22"/>
          <p:cNvGraphicFramePr/>
          <p:nvPr/>
        </p:nvGraphicFramePr>
        <p:xfrm>
          <a:off x="-372548" y="1172952"/>
          <a:ext cx="48937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矩形 1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6"/>
          <p:cNvSpPr txBox="1"/>
          <p:nvPr/>
        </p:nvSpPr>
        <p:spPr>
          <a:xfrm>
            <a:off x="651786" y="30480"/>
            <a:ext cx="4484094" cy="637675"/>
          </a:xfrm>
          <a:prstGeom prst="rect">
            <a:avLst/>
          </a:prstGeom>
          <a:noFill/>
        </p:spPr>
        <p:txBody>
          <a:bodyPr wrap="square" rtlCol="0">
            <a:spAutoFit/>
          </a:bodyPr>
          <a:lstStyle/>
          <a:p>
            <a:pPr>
              <a:lnSpc>
                <a:spcPct val="150000"/>
              </a:lnSpc>
            </a:pPr>
            <a:r>
              <a:rPr lang="zh-CN" altLang="en-US" sz="2800" b="1" dirty="0">
                <a:solidFill>
                  <a:srgbClr val="004C40"/>
                </a:solidFill>
                <a:latin typeface="宋体" charset="-122"/>
              </a:rPr>
              <a:t>电子资源的访问</a:t>
            </a:r>
            <a:endParaRPr lang="en-US" altLang="zh-CN" sz="2800" b="1" dirty="0">
              <a:solidFill>
                <a:srgbClr val="004C40"/>
              </a:solidFill>
              <a:latin typeface="宋体" charset="-122"/>
            </a:endParaRPr>
          </a:p>
        </p:txBody>
      </p:sp>
      <p:sp>
        <p:nvSpPr>
          <p:cNvPr id="2" name="箭头: 下 1">
            <a:extLst>
              <a:ext uri="{FF2B5EF4-FFF2-40B4-BE49-F238E27FC236}">
                <a16:creationId xmlns:a16="http://schemas.microsoft.com/office/drawing/2014/main" id="{5144F03B-4CDD-42E7-A55A-18F07CB34977}"/>
              </a:ext>
            </a:extLst>
          </p:cNvPr>
          <p:cNvSpPr/>
          <p:nvPr/>
        </p:nvSpPr>
        <p:spPr>
          <a:xfrm rot="16200000">
            <a:off x="46439" y="4317482"/>
            <a:ext cx="246603" cy="33947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1388" y="1220394"/>
            <a:ext cx="6882193" cy="516987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图示 22"/>
          <p:cNvGraphicFramePr/>
          <p:nvPr/>
        </p:nvGraphicFramePr>
        <p:xfrm>
          <a:off x="-372548" y="1172952"/>
          <a:ext cx="48937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矩形 1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6"/>
          <p:cNvSpPr txBox="1"/>
          <p:nvPr/>
        </p:nvSpPr>
        <p:spPr>
          <a:xfrm>
            <a:off x="651786" y="30480"/>
            <a:ext cx="4484094" cy="637675"/>
          </a:xfrm>
          <a:prstGeom prst="rect">
            <a:avLst/>
          </a:prstGeom>
          <a:noFill/>
        </p:spPr>
        <p:txBody>
          <a:bodyPr wrap="square" rtlCol="0">
            <a:spAutoFit/>
          </a:bodyPr>
          <a:lstStyle/>
          <a:p>
            <a:pPr>
              <a:lnSpc>
                <a:spcPct val="150000"/>
              </a:lnSpc>
            </a:pPr>
            <a:r>
              <a:rPr lang="zh-CN" altLang="en-US" sz="2800" b="1" dirty="0">
                <a:solidFill>
                  <a:srgbClr val="004C40"/>
                </a:solidFill>
                <a:latin typeface="宋体" charset="-122"/>
              </a:rPr>
              <a:t>电子资源的访问</a:t>
            </a:r>
            <a:endParaRPr lang="en-US" altLang="zh-CN" sz="2800" b="1" dirty="0">
              <a:solidFill>
                <a:srgbClr val="004C40"/>
              </a:solidFill>
              <a:latin typeface="宋体" charset="-122"/>
            </a:endParaRPr>
          </a:p>
        </p:txBody>
      </p:sp>
      <p:sp>
        <p:nvSpPr>
          <p:cNvPr id="2" name="箭头: 下 1">
            <a:extLst>
              <a:ext uri="{FF2B5EF4-FFF2-40B4-BE49-F238E27FC236}">
                <a16:creationId xmlns:a16="http://schemas.microsoft.com/office/drawing/2014/main" id="{D4A2E3FF-18F6-4546-93BB-C71463B719CF}"/>
              </a:ext>
            </a:extLst>
          </p:cNvPr>
          <p:cNvSpPr/>
          <p:nvPr/>
        </p:nvSpPr>
        <p:spPr>
          <a:xfrm rot="16200000">
            <a:off x="46439" y="6069627"/>
            <a:ext cx="246603" cy="33947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0056" y="1170176"/>
            <a:ext cx="7336660" cy="542144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2020-01-10 16-31-17.png"/>
          <p:cNvPicPr>
            <a:picLocks noChangeAspect="1"/>
          </p:cNvPicPr>
          <p:nvPr/>
        </p:nvPicPr>
        <p:blipFill>
          <a:blip r:embed="rId2" cstate="print"/>
          <a:stretch>
            <a:fillRect/>
          </a:stretch>
        </p:blipFill>
        <p:spPr>
          <a:xfrm>
            <a:off x="4207933" y="0"/>
            <a:ext cx="7984067" cy="6858000"/>
          </a:xfrm>
          <a:prstGeom prst="rect">
            <a:avLst/>
          </a:prstGeom>
        </p:spPr>
      </p:pic>
      <p:graphicFrame>
        <p:nvGraphicFramePr>
          <p:cNvPr id="23" name="图示 22"/>
          <p:cNvGraphicFramePr/>
          <p:nvPr/>
        </p:nvGraphicFramePr>
        <p:xfrm>
          <a:off x="-372548" y="1172952"/>
          <a:ext cx="489373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图片 23" descr="2020-01-10 16-37-49.png"/>
          <p:cNvPicPr>
            <a:picLocks noChangeAspect="1"/>
          </p:cNvPicPr>
          <p:nvPr/>
        </p:nvPicPr>
        <p:blipFill>
          <a:blip r:embed="rId8" cstate="print"/>
          <a:stretch>
            <a:fillRect/>
          </a:stretch>
        </p:blipFill>
        <p:spPr>
          <a:xfrm>
            <a:off x="9587018" y="558934"/>
            <a:ext cx="1116247" cy="1396867"/>
          </a:xfrm>
          <a:prstGeom prst="rect">
            <a:avLst/>
          </a:prstGeom>
        </p:spPr>
      </p:pic>
      <p:sp>
        <p:nvSpPr>
          <p:cNvPr id="25" name="圆角矩形 24"/>
          <p:cNvSpPr/>
          <p:nvPr/>
        </p:nvSpPr>
        <p:spPr>
          <a:xfrm>
            <a:off x="9787467" y="245533"/>
            <a:ext cx="643466" cy="287867"/>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a:off x="9829800" y="1227668"/>
            <a:ext cx="601133"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图片 27" descr="2020-01-10 16-54-46.png"/>
          <p:cNvPicPr>
            <a:picLocks noChangeAspect="1"/>
          </p:cNvPicPr>
          <p:nvPr/>
        </p:nvPicPr>
        <p:blipFill>
          <a:blip r:embed="rId9" cstate="print"/>
          <a:stretch>
            <a:fillRect/>
          </a:stretch>
        </p:blipFill>
        <p:spPr>
          <a:xfrm>
            <a:off x="4199861" y="0"/>
            <a:ext cx="7992139" cy="6858000"/>
          </a:xfrm>
          <a:prstGeom prst="rect">
            <a:avLst/>
          </a:prstGeom>
        </p:spPr>
      </p:pic>
      <p:sp>
        <p:nvSpPr>
          <p:cNvPr id="32" name="圆角矩形 31"/>
          <p:cNvSpPr/>
          <p:nvPr/>
        </p:nvSpPr>
        <p:spPr>
          <a:xfrm>
            <a:off x="7804298" y="2392326"/>
            <a:ext cx="1233376" cy="808074"/>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2020-01-10 20-14-56.png"/>
          <p:cNvPicPr>
            <a:picLocks noChangeAspect="1"/>
          </p:cNvPicPr>
          <p:nvPr/>
        </p:nvPicPr>
        <p:blipFill>
          <a:blip r:embed="rId10" cstate="print"/>
          <a:stretch>
            <a:fillRect/>
          </a:stretch>
        </p:blipFill>
        <p:spPr>
          <a:xfrm>
            <a:off x="4189229" y="0"/>
            <a:ext cx="8002772" cy="6858000"/>
          </a:xfrm>
          <a:prstGeom prst="rect">
            <a:avLst/>
          </a:prstGeom>
        </p:spPr>
      </p:pic>
      <p:sp>
        <p:nvSpPr>
          <p:cNvPr id="34" name="圆角矩形 33"/>
          <p:cNvSpPr/>
          <p:nvPr/>
        </p:nvSpPr>
        <p:spPr>
          <a:xfrm>
            <a:off x="6741042" y="5550195"/>
            <a:ext cx="1573618" cy="212652"/>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6"/>
          <p:cNvSpPr txBox="1"/>
          <p:nvPr/>
        </p:nvSpPr>
        <p:spPr>
          <a:xfrm>
            <a:off x="651786" y="30480"/>
            <a:ext cx="4484094" cy="637675"/>
          </a:xfrm>
          <a:prstGeom prst="rect">
            <a:avLst/>
          </a:prstGeom>
          <a:noFill/>
        </p:spPr>
        <p:txBody>
          <a:bodyPr wrap="square" rtlCol="0">
            <a:spAutoFit/>
          </a:bodyPr>
          <a:lstStyle/>
          <a:p>
            <a:pPr>
              <a:lnSpc>
                <a:spcPct val="150000"/>
              </a:lnSpc>
            </a:pPr>
            <a:r>
              <a:rPr lang="zh-CN" altLang="en-US" sz="2800" b="1" dirty="0">
                <a:solidFill>
                  <a:srgbClr val="004C40"/>
                </a:solidFill>
                <a:latin typeface="宋体" charset="-122"/>
              </a:rPr>
              <a:t>电子资源的访问</a:t>
            </a:r>
            <a:endParaRPr lang="en-US" altLang="zh-CN" sz="2800" b="1" dirty="0">
              <a:solidFill>
                <a:srgbClr val="004C40"/>
              </a:solidFill>
              <a:latin typeface="宋体" charset="-122"/>
            </a:endParaRPr>
          </a:p>
        </p:txBody>
      </p:sp>
      <p:sp>
        <p:nvSpPr>
          <p:cNvPr id="2" name="箭头: 下 1">
            <a:extLst>
              <a:ext uri="{FF2B5EF4-FFF2-40B4-BE49-F238E27FC236}">
                <a16:creationId xmlns:a16="http://schemas.microsoft.com/office/drawing/2014/main" id="{E583B619-E8ED-4F87-9405-B72FA9DE9CFC}"/>
              </a:ext>
            </a:extLst>
          </p:cNvPr>
          <p:cNvSpPr/>
          <p:nvPr/>
        </p:nvSpPr>
        <p:spPr>
          <a:xfrm rot="16200000">
            <a:off x="46439" y="5812282"/>
            <a:ext cx="246603" cy="33947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33046" y="180145"/>
            <a:ext cx="10929132" cy="6554763"/>
          </a:xfrm>
          <a:prstGeom prst="rect">
            <a:avLst/>
          </a:prstGeom>
        </p:spPr>
      </p:pic>
    </p:spTree>
    <p:extLst>
      <p:ext uri="{BB962C8B-B14F-4D97-AF65-F5344CB8AC3E}">
        <p14:creationId xmlns:p14="http://schemas.microsoft.com/office/powerpoint/2010/main" val="3962299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591845" y="666357"/>
            <a:ext cx="10710828" cy="5037148"/>
          </a:xfrm>
          <a:prstGeom prst="rect">
            <a:avLst/>
          </a:prstGeom>
          <a:solidFill>
            <a:schemeClr val="bg2">
              <a:alpha val="40000"/>
            </a:schemeClr>
          </a:solidFill>
        </p:spPr>
        <p:txBody>
          <a:bodyPr wrap="square" rtlCol="0">
            <a:spAutoFit/>
          </a:bodyPr>
          <a:lstStyle/>
          <a:p>
            <a:pPr>
              <a:lnSpc>
                <a:spcPct val="135000"/>
              </a:lnSpc>
            </a:pPr>
            <a:r>
              <a:rPr lang="en-US" altLang="zh-CN" sz="2000" b="1" dirty="0">
                <a:solidFill>
                  <a:srgbClr val="000000"/>
                </a:solidFill>
                <a:latin typeface="宋体" pitchFamily="2" charset="-122"/>
              </a:rPr>
              <a:t>1</a:t>
            </a:r>
            <a:r>
              <a:rPr lang="zh-CN" altLang="en-US" sz="2000" b="1" dirty="0">
                <a:solidFill>
                  <a:srgbClr val="000000"/>
                </a:solidFill>
                <a:latin typeface="宋体" pitchFamily="2" charset="-122"/>
              </a:rPr>
              <a:t>．通过</a:t>
            </a:r>
            <a:r>
              <a:rPr lang="en-US" altLang="zh-CN" sz="2000" b="1" dirty="0">
                <a:solidFill>
                  <a:srgbClr val="000000"/>
                </a:solidFill>
                <a:latin typeface="宋体" pitchFamily="2" charset="-122"/>
              </a:rPr>
              <a:t>VPN</a:t>
            </a:r>
            <a:r>
              <a:rPr lang="zh-CN" altLang="en-US" sz="2000" b="1" dirty="0">
                <a:solidFill>
                  <a:srgbClr val="000000"/>
                </a:solidFill>
                <a:latin typeface="宋体" pitchFamily="2" charset="-122"/>
              </a:rPr>
              <a:t>访问</a:t>
            </a:r>
            <a:endParaRPr lang="en-US" altLang="zh-CN" sz="2000" b="1" dirty="0">
              <a:solidFill>
                <a:srgbClr val="000000"/>
              </a:solidFill>
              <a:latin typeface="宋体" pitchFamily="2" charset="-122"/>
            </a:endParaRPr>
          </a:p>
          <a:p>
            <a:pPr>
              <a:lnSpc>
                <a:spcPct val="135000"/>
              </a:lnSpc>
            </a:pPr>
            <a:r>
              <a:rPr lang="zh-CN" altLang="en-US" sz="2000" dirty="0">
                <a:solidFill>
                  <a:srgbClr val="000000"/>
                </a:solidFill>
                <a:latin typeface="宋体" pitchFamily="2" charset="-122"/>
              </a:rPr>
              <a:t>   本校学生可通过</a:t>
            </a:r>
            <a:r>
              <a:rPr lang="en-US" altLang="zh-CN" sz="2000" dirty="0">
                <a:solidFill>
                  <a:srgbClr val="000000"/>
                </a:solidFill>
                <a:latin typeface="宋体" pitchFamily="2" charset="-122"/>
              </a:rPr>
              <a:t>VPN</a:t>
            </a:r>
            <a:r>
              <a:rPr lang="zh-CN" altLang="en-US" sz="2000" dirty="0">
                <a:solidFill>
                  <a:srgbClr val="000000"/>
                </a:solidFill>
                <a:latin typeface="宋体" pitchFamily="2" charset="-122"/>
              </a:rPr>
              <a:t>在校外访问图书馆数据库，</a:t>
            </a:r>
            <a:r>
              <a:rPr lang="en-US" altLang="zh-CN" sz="2000" dirty="0">
                <a:solidFill>
                  <a:srgbClr val="000000"/>
                </a:solidFill>
                <a:latin typeface="宋体" pitchFamily="2" charset="-122"/>
              </a:rPr>
              <a:t>VPN</a:t>
            </a:r>
            <a:r>
              <a:rPr lang="zh-CN" altLang="en-US" sz="2000" dirty="0">
                <a:solidFill>
                  <a:srgbClr val="000000"/>
                </a:solidFill>
                <a:latin typeface="宋体" pitchFamily="2" charset="-122"/>
              </a:rPr>
              <a:t>地址为</a:t>
            </a:r>
            <a:r>
              <a:rPr lang="en-US" altLang="zh-CN" sz="2000" dirty="0">
                <a:solidFill>
                  <a:srgbClr val="000000"/>
                </a:solidFill>
                <a:latin typeface="宋体" pitchFamily="2" charset="-122"/>
                <a:hlinkClick r:id="rId2"/>
              </a:rPr>
              <a:t>https://webvpn.ccmusic.edu.cn</a:t>
            </a:r>
            <a:endParaRPr lang="en-US" altLang="zh-CN" sz="2000" dirty="0">
              <a:solidFill>
                <a:srgbClr val="000000"/>
              </a:solidFill>
              <a:latin typeface="宋体" pitchFamily="2" charset="-122"/>
            </a:endParaRPr>
          </a:p>
          <a:p>
            <a:pPr>
              <a:lnSpc>
                <a:spcPct val="135000"/>
              </a:lnSpc>
            </a:pPr>
            <a:r>
              <a:rPr lang="zh-CN" altLang="en-US" sz="2000" dirty="0">
                <a:solidFill>
                  <a:srgbClr val="000000"/>
                </a:solidFill>
                <a:latin typeface="宋体" pitchFamily="2" charset="-122"/>
              </a:rPr>
              <a:t>（</a:t>
            </a:r>
            <a:r>
              <a:rPr lang="en-US" altLang="zh-CN" sz="2000" dirty="0">
                <a:solidFill>
                  <a:srgbClr val="000000"/>
                </a:solidFill>
                <a:latin typeface="宋体" pitchFamily="2" charset="-122"/>
              </a:rPr>
              <a:t>VPN</a:t>
            </a:r>
            <a:r>
              <a:rPr lang="zh-CN" altLang="en-US" sz="2000" dirty="0">
                <a:solidFill>
                  <a:srgbClr val="000000"/>
                </a:solidFill>
                <a:latin typeface="宋体" pitchFamily="2" charset="-122"/>
              </a:rPr>
              <a:t>登录账号为学号，登录界面点击</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获取密码</a:t>
            </a:r>
            <a:r>
              <a:rPr lang="en-US" altLang="zh-CN" sz="2000" dirty="0">
                <a:solidFill>
                  <a:srgbClr val="000000"/>
                </a:solidFill>
                <a:latin typeface="宋体" pitchFamily="2" charset="-122"/>
              </a:rPr>
              <a:t>】</a:t>
            </a:r>
            <a:r>
              <a:rPr lang="zh-CN" altLang="en-US" sz="2000" dirty="0">
                <a:solidFill>
                  <a:srgbClr val="000000"/>
                </a:solidFill>
                <a:latin typeface="宋体" pitchFamily="2" charset="-122"/>
              </a:rPr>
              <a:t>手机会收到动态密码，如登录账号有问题请咨询学校网络中心）。登录后如果发现图书馆数据库列表中的数据库无法正常访问，可从企业微信联系图书馆学科服务部老师，联系电话</a:t>
            </a:r>
            <a:r>
              <a:rPr lang="en-US" altLang="zh-CN" sz="2000" dirty="0">
                <a:solidFill>
                  <a:srgbClr val="000000"/>
                </a:solidFill>
                <a:latin typeface="宋体" pitchFamily="2" charset="-122"/>
              </a:rPr>
              <a:t>64887641</a:t>
            </a:r>
            <a:r>
              <a:rPr lang="zh-CN" altLang="en-US" sz="2000" dirty="0">
                <a:solidFill>
                  <a:srgbClr val="000000"/>
                </a:solidFill>
                <a:latin typeface="宋体" pitchFamily="2" charset="-122"/>
              </a:rPr>
              <a:t>。</a:t>
            </a:r>
            <a:endParaRPr lang="en-US" altLang="zh-CN" sz="2000" dirty="0">
              <a:solidFill>
                <a:srgbClr val="000000"/>
              </a:solidFill>
              <a:latin typeface="宋体" pitchFamily="2" charset="-122"/>
            </a:endParaRPr>
          </a:p>
          <a:p>
            <a:pPr>
              <a:lnSpc>
                <a:spcPct val="135000"/>
              </a:lnSpc>
            </a:pPr>
            <a:r>
              <a:rPr lang="en-US" altLang="zh-CN" sz="2000" b="1" dirty="0">
                <a:solidFill>
                  <a:srgbClr val="000000"/>
                </a:solidFill>
              </a:rPr>
              <a:t>2</a:t>
            </a:r>
            <a:r>
              <a:rPr lang="zh-CN" altLang="en-US" sz="2000" b="1" dirty="0">
                <a:solidFill>
                  <a:srgbClr val="000000"/>
                </a:solidFill>
              </a:rPr>
              <a:t>．校园网内注册账号访问</a:t>
            </a:r>
            <a:endParaRPr lang="en-US" altLang="zh-CN" sz="2000" b="1" dirty="0">
              <a:solidFill>
                <a:srgbClr val="000000"/>
              </a:solidFill>
            </a:endParaRPr>
          </a:p>
          <a:p>
            <a:pPr>
              <a:lnSpc>
                <a:spcPct val="135000"/>
              </a:lnSpc>
            </a:pPr>
            <a:r>
              <a:rPr lang="zh-CN" altLang="en-US" sz="2000" dirty="0">
                <a:solidFill>
                  <a:srgbClr val="000000"/>
                </a:solidFill>
              </a:rPr>
              <a:t>       在学校</a:t>
            </a:r>
            <a:r>
              <a:rPr lang="en-US" altLang="zh-CN" sz="2000" dirty="0">
                <a:solidFill>
                  <a:srgbClr val="000000"/>
                </a:solidFill>
              </a:rPr>
              <a:t>IP</a:t>
            </a:r>
            <a:r>
              <a:rPr lang="zh-CN" altLang="en-US" sz="2000" dirty="0">
                <a:solidFill>
                  <a:srgbClr val="000000"/>
                </a:solidFill>
              </a:rPr>
              <a:t>范围内注册个人账号，即可凭账号在校外登录使用。适用于以下数据库：库客</a:t>
            </a:r>
            <a:r>
              <a:rPr lang="en-US" altLang="zh-CN" sz="2000" dirty="0">
                <a:solidFill>
                  <a:srgbClr val="000000"/>
                </a:solidFill>
              </a:rPr>
              <a:t>KUKE</a:t>
            </a:r>
            <a:r>
              <a:rPr lang="zh-CN" altLang="en-US" sz="2000" dirty="0">
                <a:solidFill>
                  <a:srgbClr val="000000"/>
                </a:solidFill>
              </a:rPr>
              <a:t>数字音乐图书馆（校外不支持曲目下载）、新东方多媒体学习库、智课英语学习平台、高校信息素养教育数据库。</a:t>
            </a:r>
            <a:endParaRPr lang="en-US" altLang="zh-CN" sz="2000" dirty="0">
              <a:solidFill>
                <a:srgbClr val="000000"/>
              </a:solidFill>
            </a:endParaRPr>
          </a:p>
          <a:p>
            <a:pPr>
              <a:lnSpc>
                <a:spcPct val="135000"/>
              </a:lnSpc>
            </a:pPr>
            <a:r>
              <a:rPr lang="en-US" altLang="zh-CN" sz="2000" b="1" dirty="0">
                <a:solidFill>
                  <a:srgbClr val="000000"/>
                </a:solidFill>
              </a:rPr>
              <a:t>3.</a:t>
            </a:r>
            <a:r>
              <a:rPr lang="zh-CN" altLang="en-US" sz="2000" b="1" dirty="0">
                <a:solidFill>
                  <a:srgbClr val="000000"/>
                </a:solidFill>
              </a:rPr>
              <a:t>微信端访问 </a:t>
            </a:r>
            <a:endParaRPr lang="en-US" altLang="zh-CN" sz="2000" b="1" dirty="0">
              <a:solidFill>
                <a:srgbClr val="000000"/>
              </a:solidFill>
            </a:endParaRPr>
          </a:p>
          <a:p>
            <a:pPr>
              <a:lnSpc>
                <a:spcPct val="135000"/>
              </a:lnSpc>
            </a:pPr>
            <a:r>
              <a:rPr lang="zh-CN" altLang="en-US" sz="2000" dirty="0">
                <a:solidFill>
                  <a:srgbClr val="000000"/>
                </a:solidFill>
              </a:rPr>
              <a:t>库客</a:t>
            </a:r>
            <a:r>
              <a:rPr lang="en-US" altLang="zh-CN" sz="2000" dirty="0">
                <a:solidFill>
                  <a:srgbClr val="000000"/>
                </a:solidFill>
              </a:rPr>
              <a:t>KUKE</a:t>
            </a:r>
            <a:r>
              <a:rPr lang="zh-CN" altLang="en-US" sz="2000" dirty="0">
                <a:solidFill>
                  <a:srgbClr val="000000"/>
                </a:solidFill>
              </a:rPr>
              <a:t>数字音乐图书馆、</a:t>
            </a:r>
            <a:r>
              <a:rPr lang="en-US" altLang="zh-CN" sz="2000" dirty="0">
                <a:solidFill>
                  <a:srgbClr val="000000"/>
                </a:solidFill>
              </a:rPr>
              <a:t>QQ</a:t>
            </a:r>
            <a:r>
              <a:rPr lang="zh-CN" altLang="en-US" sz="2000" dirty="0">
                <a:solidFill>
                  <a:srgbClr val="000000"/>
                </a:solidFill>
              </a:rPr>
              <a:t>阅读、龙源期刊网、红色故事绘、信息素养教育、名师讲台等数据库微信端，可以从本馆微信公众号“中国音乐”菜单栏直接进入访问。</a:t>
            </a: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校外使用数字资源</a:t>
            </a:r>
          </a:p>
        </p:txBody>
      </p:sp>
    </p:spTree>
    <p:extLst>
      <p:ext uri="{BB962C8B-B14F-4D97-AF65-F5344CB8AC3E}">
        <p14:creationId xmlns:p14="http://schemas.microsoft.com/office/powerpoint/2010/main" val="1795778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09600" y="889415"/>
            <a:ext cx="10710828" cy="471668"/>
          </a:xfrm>
          <a:prstGeom prst="rect">
            <a:avLst/>
          </a:prstGeom>
          <a:solidFill>
            <a:schemeClr val="bg2">
              <a:alpha val="40000"/>
            </a:schemeClr>
          </a:solidFill>
        </p:spPr>
        <p:txBody>
          <a:bodyPr wrap="square" rtlCol="0">
            <a:spAutoFit/>
          </a:bodyPr>
          <a:lstStyle/>
          <a:p>
            <a:pPr>
              <a:lnSpc>
                <a:spcPct val="135000"/>
              </a:lnSpc>
            </a:pPr>
            <a:endParaRPr lang="zh-CN" altLang="en-US" sz="2000" dirty="0">
              <a:solidFill>
                <a:srgbClr val="000000"/>
              </a:solidFill>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中文期刊与论文的查找</a:t>
            </a:r>
          </a:p>
        </p:txBody>
      </p:sp>
      <p:pic>
        <p:nvPicPr>
          <p:cNvPr id="2" name="图片 1">
            <a:extLst>
              <a:ext uri="{FF2B5EF4-FFF2-40B4-BE49-F238E27FC236}">
                <a16:creationId xmlns:a16="http://schemas.microsoft.com/office/drawing/2014/main" id="{220F60B7-515F-413C-AE66-A0F48FAD79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1854" y="1696798"/>
            <a:ext cx="3534377" cy="4027346"/>
          </a:xfrm>
          <a:prstGeom prst="rect">
            <a:avLst/>
          </a:prstGeom>
        </p:spPr>
      </p:pic>
      <p:sp>
        <p:nvSpPr>
          <p:cNvPr id="3" name="文本框 2">
            <a:extLst>
              <a:ext uri="{FF2B5EF4-FFF2-40B4-BE49-F238E27FC236}">
                <a16:creationId xmlns:a16="http://schemas.microsoft.com/office/drawing/2014/main" id="{E04AA46C-77ED-414F-B0A9-9CC1B06F0FC9}"/>
              </a:ext>
            </a:extLst>
          </p:cNvPr>
          <p:cNvSpPr txBox="1"/>
          <p:nvPr/>
        </p:nvSpPr>
        <p:spPr>
          <a:xfrm>
            <a:off x="5393317" y="1361083"/>
            <a:ext cx="5836829" cy="5616922"/>
          </a:xfrm>
          <a:prstGeom prst="rect">
            <a:avLst/>
          </a:prstGeom>
          <a:noFill/>
        </p:spPr>
        <p:txBody>
          <a:bodyPr wrap="square" rtlCol="0">
            <a:spAutoFit/>
          </a:bodyPr>
          <a:lstStyle/>
          <a:p>
            <a:r>
              <a:rPr lang="en-US" altLang="zh-CN" sz="1400" b="1" dirty="0"/>
              <a:t>1.</a:t>
            </a:r>
            <a:r>
              <a:rPr lang="zh-CN" altLang="en-US" sz="1400" b="1" dirty="0"/>
              <a:t>中国知网</a:t>
            </a:r>
            <a:endParaRPr lang="zh-CN" altLang="en-US" sz="1400" dirty="0"/>
          </a:p>
          <a:p>
            <a:pPr>
              <a:lnSpc>
                <a:spcPct val="150000"/>
              </a:lnSpc>
            </a:pPr>
            <a:r>
              <a:rPr lang="en-US" altLang="zh-CN" sz="1400" dirty="0">
                <a:solidFill>
                  <a:srgbClr val="0070C0"/>
                </a:solidFill>
              </a:rPr>
              <a:t>【</a:t>
            </a:r>
            <a:r>
              <a:rPr lang="zh-CN" altLang="en-US" sz="1400" dirty="0">
                <a:solidFill>
                  <a:srgbClr val="0070C0"/>
                </a:solidFill>
              </a:rPr>
              <a:t>使用范围</a:t>
            </a:r>
            <a:r>
              <a:rPr lang="en-US" altLang="zh-CN" sz="1400" dirty="0">
                <a:solidFill>
                  <a:srgbClr val="0070C0"/>
                </a:solidFill>
              </a:rPr>
              <a:t>】《</a:t>
            </a:r>
            <a:r>
              <a:rPr lang="zh-CN" altLang="en-US" sz="1400" dirty="0"/>
              <a:t>中国期刊全文数据库</a:t>
            </a:r>
            <a:r>
              <a:rPr lang="en-US" altLang="zh-CN" sz="1400" dirty="0"/>
              <a:t>》</a:t>
            </a:r>
            <a:r>
              <a:rPr lang="zh-CN" altLang="en-US" sz="1400" dirty="0"/>
              <a:t>的全专辑，共</a:t>
            </a:r>
            <a:r>
              <a:rPr lang="en-US" altLang="zh-CN" sz="1400" dirty="0"/>
              <a:t>11285</a:t>
            </a:r>
            <a:r>
              <a:rPr lang="zh-CN" altLang="en-US" sz="1400" dirty="0"/>
              <a:t>种期刊；</a:t>
            </a:r>
          </a:p>
          <a:p>
            <a:pPr>
              <a:lnSpc>
                <a:spcPct val="150000"/>
              </a:lnSpc>
            </a:pPr>
            <a:r>
              <a:rPr lang="en-US" altLang="zh-CN" sz="1400" dirty="0"/>
              <a:t>《</a:t>
            </a:r>
            <a:r>
              <a:rPr lang="zh-CN" altLang="en-US" sz="1400" dirty="0"/>
              <a:t>中国博士学位论文数据库</a:t>
            </a:r>
            <a:r>
              <a:rPr lang="en-US" altLang="zh-CN" sz="1400" dirty="0"/>
              <a:t>》</a:t>
            </a:r>
            <a:r>
              <a:rPr lang="zh-CN" altLang="en-US" sz="1400" dirty="0"/>
              <a:t>、</a:t>
            </a:r>
          </a:p>
          <a:p>
            <a:pPr>
              <a:lnSpc>
                <a:spcPct val="150000"/>
              </a:lnSpc>
            </a:pPr>
            <a:r>
              <a:rPr lang="en-US" altLang="zh-CN" sz="1400" dirty="0"/>
              <a:t>《</a:t>
            </a:r>
            <a:r>
              <a:rPr lang="zh-CN" altLang="en-US" sz="1400" dirty="0"/>
              <a:t>中国优秀硕士学位论文全文数据库</a:t>
            </a:r>
            <a:r>
              <a:rPr lang="en-US" altLang="zh-CN" sz="1400" dirty="0"/>
              <a:t>》</a:t>
            </a:r>
            <a:r>
              <a:rPr lang="zh-CN" altLang="en-US" sz="1400" dirty="0"/>
              <a:t>、</a:t>
            </a:r>
          </a:p>
          <a:p>
            <a:pPr>
              <a:lnSpc>
                <a:spcPct val="150000"/>
              </a:lnSpc>
            </a:pPr>
            <a:r>
              <a:rPr lang="en-US" altLang="zh-CN" sz="1400" dirty="0"/>
              <a:t>《</a:t>
            </a:r>
            <a:r>
              <a:rPr lang="zh-CN" altLang="en-US" sz="1400" dirty="0"/>
              <a:t>中国重要会议论文全文数据库</a:t>
            </a:r>
            <a:r>
              <a:rPr lang="en-US" altLang="zh-CN" sz="1400" dirty="0"/>
              <a:t>》</a:t>
            </a:r>
            <a:r>
              <a:rPr lang="zh-CN" altLang="en-US" sz="1400" dirty="0"/>
              <a:t>、</a:t>
            </a:r>
          </a:p>
          <a:p>
            <a:pPr>
              <a:lnSpc>
                <a:spcPct val="150000"/>
              </a:lnSpc>
            </a:pPr>
            <a:r>
              <a:rPr lang="en-US" altLang="zh-CN" sz="1400" dirty="0"/>
              <a:t>《</a:t>
            </a:r>
            <a:r>
              <a:rPr lang="zh-CN" altLang="en-US" sz="1400" dirty="0"/>
              <a:t>国际会议论文全文数据库</a:t>
            </a:r>
            <a:r>
              <a:rPr lang="en-US" altLang="zh-CN" sz="1400" dirty="0"/>
              <a:t>》</a:t>
            </a:r>
            <a:r>
              <a:rPr lang="zh-CN" altLang="en-US" sz="1400" dirty="0"/>
              <a:t>、</a:t>
            </a:r>
          </a:p>
          <a:p>
            <a:pPr>
              <a:lnSpc>
                <a:spcPct val="150000"/>
              </a:lnSpc>
            </a:pPr>
            <a:r>
              <a:rPr lang="en-US" altLang="zh-CN" sz="1400" dirty="0"/>
              <a:t>《</a:t>
            </a:r>
            <a:r>
              <a:rPr lang="zh-CN" altLang="en-US" sz="1400" dirty="0"/>
              <a:t>中国重要报纸全文数据库</a:t>
            </a:r>
            <a:r>
              <a:rPr lang="en-US" altLang="zh-CN" sz="1400" dirty="0"/>
              <a:t>》</a:t>
            </a:r>
            <a:r>
              <a:rPr lang="zh-CN" altLang="en-US" sz="1400" dirty="0"/>
              <a:t>、</a:t>
            </a:r>
          </a:p>
          <a:p>
            <a:pPr>
              <a:lnSpc>
                <a:spcPct val="150000"/>
              </a:lnSpc>
            </a:pPr>
            <a:r>
              <a:rPr lang="en-US" altLang="zh-CN" sz="1400" dirty="0"/>
              <a:t>《</a:t>
            </a:r>
            <a:r>
              <a:rPr lang="zh-CN" altLang="en-US" sz="1400" dirty="0"/>
              <a:t>中国工具书网络出版总库</a:t>
            </a:r>
            <a:r>
              <a:rPr lang="en-US" altLang="zh-CN" sz="1400" dirty="0"/>
              <a:t>》</a:t>
            </a:r>
            <a:r>
              <a:rPr lang="zh-CN" altLang="en-US" sz="1400" dirty="0"/>
              <a:t>、</a:t>
            </a:r>
          </a:p>
          <a:p>
            <a:pPr>
              <a:lnSpc>
                <a:spcPct val="150000"/>
              </a:lnSpc>
            </a:pPr>
            <a:r>
              <a:rPr lang="en-US" altLang="zh-CN" sz="1400" dirty="0"/>
              <a:t>《</a:t>
            </a:r>
            <a:r>
              <a:rPr lang="zh-CN" altLang="en-US" sz="1400" dirty="0"/>
              <a:t>中国辑刊全文数据库</a:t>
            </a:r>
            <a:r>
              <a:rPr lang="en-US" altLang="zh-CN" sz="1400" dirty="0"/>
              <a:t>》</a:t>
            </a:r>
            <a:r>
              <a:rPr lang="zh-CN" altLang="en-US" sz="1400" dirty="0"/>
              <a:t>的人文与社会科学总库（包括哲学与人文科学专辑、社会科学</a:t>
            </a:r>
            <a:r>
              <a:rPr lang="en-US" altLang="zh-CN" sz="1400" dirty="0"/>
              <a:t>I</a:t>
            </a:r>
            <a:r>
              <a:rPr lang="zh-CN" altLang="en-US" sz="1400" dirty="0"/>
              <a:t>专辑、社会科学</a:t>
            </a:r>
            <a:r>
              <a:rPr lang="en-US" altLang="zh-CN" sz="1400" dirty="0"/>
              <a:t>II</a:t>
            </a:r>
            <a:r>
              <a:rPr lang="zh-CN" altLang="en-US" sz="1400" dirty="0"/>
              <a:t>专辑和经济与管理科学专辑），</a:t>
            </a:r>
          </a:p>
          <a:p>
            <a:pPr>
              <a:lnSpc>
                <a:spcPct val="150000"/>
              </a:lnSpc>
            </a:pPr>
            <a:r>
              <a:rPr lang="en-US" altLang="zh-CN" sz="1400" dirty="0"/>
              <a:t>《</a:t>
            </a:r>
            <a:r>
              <a:rPr lang="zh-CN" altLang="en-US" sz="1400" dirty="0"/>
              <a:t>高等教育期刊库</a:t>
            </a:r>
            <a:r>
              <a:rPr lang="en-US" altLang="zh-CN" sz="1400" dirty="0"/>
              <a:t>》</a:t>
            </a:r>
            <a:r>
              <a:rPr lang="zh-CN" altLang="en-US" sz="1400" dirty="0"/>
              <a:t>和</a:t>
            </a:r>
            <a:r>
              <a:rPr lang="en-US" altLang="zh-CN" sz="1400" dirty="0"/>
              <a:t>《</a:t>
            </a:r>
            <a:r>
              <a:rPr lang="zh-CN" altLang="en-US" sz="1400" dirty="0"/>
              <a:t>中国精品文艺作品期刊文献库</a:t>
            </a:r>
            <a:r>
              <a:rPr lang="en-US" altLang="zh-CN" sz="1400" dirty="0"/>
              <a:t>》</a:t>
            </a:r>
            <a:r>
              <a:rPr lang="zh-CN" altLang="en-US" sz="1400" dirty="0"/>
              <a:t>的全专辑。</a:t>
            </a:r>
            <a:endParaRPr lang="en-US" altLang="zh-CN" sz="1400" dirty="0"/>
          </a:p>
          <a:p>
            <a:pPr>
              <a:lnSpc>
                <a:spcPct val="150000"/>
              </a:lnSpc>
            </a:pPr>
            <a:r>
              <a:rPr lang="zh-CN" altLang="en-US" sz="1400" dirty="0"/>
              <a:t>各专辑详细介绍可在 图书馆网站</a:t>
            </a:r>
            <a:r>
              <a:rPr lang="en-US" altLang="zh-CN" sz="1400" dirty="0"/>
              <a:t>——</a:t>
            </a:r>
            <a:r>
              <a:rPr lang="zh-CN" altLang="en-US" sz="1400" dirty="0"/>
              <a:t>中文数据库</a:t>
            </a:r>
            <a:r>
              <a:rPr lang="en-US" altLang="zh-CN" sz="1400" dirty="0"/>
              <a:t>——</a:t>
            </a:r>
            <a:r>
              <a:rPr lang="zh-CN" altLang="en-US" sz="1400" dirty="0"/>
              <a:t>中国知网</a:t>
            </a:r>
            <a:r>
              <a:rPr lang="en-US" altLang="zh-CN" sz="1400" dirty="0"/>
              <a:t>CNKI</a:t>
            </a:r>
            <a:r>
              <a:rPr lang="zh-CN" altLang="en-US" sz="1400" dirty="0"/>
              <a:t>数据库介绍页面查看。</a:t>
            </a:r>
            <a:endParaRPr lang="en-US" altLang="zh-CN" sz="1400" dirty="0"/>
          </a:p>
          <a:p>
            <a:pPr>
              <a:lnSpc>
                <a:spcPct val="150000"/>
              </a:lnSpc>
            </a:pPr>
            <a:r>
              <a:rPr lang="en-US" altLang="zh-CN" sz="1400" dirty="0">
                <a:solidFill>
                  <a:srgbClr val="0070C0"/>
                </a:solidFill>
              </a:rPr>
              <a:t>【</a:t>
            </a:r>
            <a:r>
              <a:rPr lang="zh-CN" altLang="en-US" sz="1400" dirty="0">
                <a:solidFill>
                  <a:srgbClr val="0070C0"/>
                </a:solidFill>
              </a:rPr>
              <a:t>校外使用方法</a:t>
            </a:r>
            <a:r>
              <a:rPr lang="en-US" altLang="zh-CN" sz="1400" dirty="0">
                <a:solidFill>
                  <a:srgbClr val="0070C0"/>
                </a:solidFill>
              </a:rPr>
              <a:t>】</a:t>
            </a:r>
            <a:r>
              <a:rPr lang="zh-CN" altLang="en-US" sz="1400" dirty="0"/>
              <a:t>可通过</a:t>
            </a:r>
            <a:r>
              <a:rPr lang="en-US" altLang="zh-CN" sz="1400" dirty="0"/>
              <a:t>VPN</a:t>
            </a:r>
            <a:r>
              <a:rPr lang="zh-CN" altLang="en-US" sz="1400" dirty="0"/>
              <a:t>访问，支持论文检索与下载。</a:t>
            </a:r>
            <a:endParaRPr lang="en-US" altLang="zh-CN" sz="1400" dirty="0"/>
          </a:p>
          <a:p>
            <a:pPr>
              <a:lnSpc>
                <a:spcPct val="150000"/>
              </a:lnSpc>
            </a:pPr>
            <a:r>
              <a:rPr lang="en-US" altLang="zh-CN" sz="1400" dirty="0">
                <a:solidFill>
                  <a:srgbClr val="FF0000"/>
                </a:solidFill>
              </a:rPr>
              <a:t>【</a:t>
            </a:r>
            <a:r>
              <a:rPr lang="zh-CN" altLang="en-US" sz="1400" dirty="0">
                <a:solidFill>
                  <a:srgbClr val="FF0000"/>
                </a:solidFill>
              </a:rPr>
              <a:t>基本使用方法</a:t>
            </a:r>
            <a:r>
              <a:rPr lang="en-US" altLang="zh-CN" sz="1400" dirty="0">
                <a:solidFill>
                  <a:srgbClr val="FF0000"/>
                </a:solidFill>
              </a:rPr>
              <a:t>】</a:t>
            </a:r>
            <a:r>
              <a:rPr lang="zh-CN" altLang="en-US" sz="1400" dirty="0"/>
              <a:t>简单检索、</a:t>
            </a:r>
            <a:r>
              <a:rPr lang="en-US" altLang="zh-CN" sz="1400" dirty="0"/>
              <a:t> </a:t>
            </a:r>
            <a:r>
              <a:rPr lang="zh-CN" altLang="en-US" sz="1400" dirty="0"/>
              <a:t>高级检索</a:t>
            </a:r>
            <a:endParaRPr lang="en-US" altLang="zh-CN" sz="1400" dirty="0"/>
          </a:p>
          <a:p>
            <a:pPr>
              <a:lnSpc>
                <a:spcPct val="150000"/>
              </a:lnSpc>
            </a:pPr>
            <a:r>
              <a:rPr lang="en-US" altLang="zh-CN" sz="1400" dirty="0"/>
              <a:t>                                   </a:t>
            </a:r>
            <a:r>
              <a:rPr lang="zh-CN" altLang="en-US" sz="1400" dirty="0"/>
              <a:t>出版物检索（期刊导航</a:t>
            </a:r>
            <a:r>
              <a:rPr lang="en-US" altLang="zh-CN" sz="1400" dirty="0"/>
              <a:t>——</a:t>
            </a:r>
            <a:r>
              <a:rPr lang="zh-CN" altLang="en-US" sz="1400" dirty="0"/>
              <a:t>核心期刊导航）。</a:t>
            </a:r>
            <a:endParaRPr lang="en-US" altLang="zh-CN" sz="1400" dirty="0"/>
          </a:p>
          <a:p>
            <a:pPr>
              <a:lnSpc>
                <a:spcPct val="150000"/>
              </a:lnSpc>
            </a:pPr>
            <a:endParaRPr lang="zh-CN" altLang="en-US" sz="2000" dirty="0"/>
          </a:p>
        </p:txBody>
      </p:sp>
    </p:spTree>
    <p:extLst>
      <p:ext uri="{BB962C8B-B14F-4D97-AF65-F5344CB8AC3E}">
        <p14:creationId xmlns:p14="http://schemas.microsoft.com/office/powerpoint/2010/main" val="693515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09600" y="889415"/>
            <a:ext cx="10710828" cy="5586145"/>
          </a:xfrm>
          <a:prstGeom prst="rect">
            <a:avLst/>
          </a:prstGeom>
          <a:solidFill>
            <a:schemeClr val="bg2">
              <a:alpha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a:ea typeface="微软雅黑"/>
                <a:cs typeface="+mn-cs"/>
              </a:rPr>
              <a:t>2.</a:t>
            </a:r>
            <a:r>
              <a:rPr kumimoji="0" lang="zh-CN" altLang="en-US" sz="1800" b="1" i="0" u="none" strike="noStrike" kern="1200" cap="none" spc="0" normalizeH="0" baseline="0" noProof="0" dirty="0">
                <a:ln>
                  <a:noFill/>
                </a:ln>
                <a:solidFill>
                  <a:prstClr val="black"/>
                </a:solidFill>
                <a:effectLst/>
                <a:uLnTx/>
                <a:uFillTx/>
                <a:latin typeface="微软雅黑"/>
                <a:ea typeface="微软雅黑"/>
                <a:cs typeface="+mn-cs"/>
              </a:rPr>
              <a:t>万方知识服务平台</a:t>
            </a:r>
            <a:b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b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  </a:t>
            </a: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t>     万方平台内容包括期刊、学位、会议科技报告、专利、标准、科技成果、法规、地方志、视频等</a:t>
            </a: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10</a:t>
            </a: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t>余种资源类型在内的</a:t>
            </a: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3</a:t>
            </a: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t>亿多篇中外文学术文献，全面覆盖各学科、各行业。在此基础之上，万方智搜通过深度知识加工及知识图谱技术，构建了专家和机构数据、文献引证数据、期刊数据等多种数据类型。</a:t>
            </a: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t>校外使用方法</a:t>
            </a: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t>通过</a:t>
            </a: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VPN</a:t>
            </a: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t>访问，支持论文检索与下载，有原文传递功能。</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br>
            <a:endPar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mn-cs"/>
              </a:rPr>
              <a:t>提示：当检索出来的文章不能直接下载但有原文传递标识的，可以在线提交原文传递申请，填写邮箱与手机号，文章将发送到邮箱。</a:t>
            </a:r>
          </a:p>
          <a:p>
            <a:pPr>
              <a:lnSpc>
                <a:spcPct val="135000"/>
              </a:lnSpc>
            </a:pPr>
            <a:endParaRPr lang="zh-CN" altLang="en-US" sz="2000" dirty="0">
              <a:solidFill>
                <a:srgbClr val="000000"/>
              </a:solidFill>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68213" y="48746"/>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中文期刊与论文的查找</a:t>
            </a:r>
          </a:p>
        </p:txBody>
      </p:sp>
      <p:pic>
        <p:nvPicPr>
          <p:cNvPr id="2" name="图片 1">
            <a:extLst>
              <a:ext uri="{FF2B5EF4-FFF2-40B4-BE49-F238E27FC236}">
                <a16:creationId xmlns:a16="http://schemas.microsoft.com/office/drawing/2014/main" id="{8569BF80-E291-487A-80D4-B3DE084A089A}"/>
              </a:ext>
            </a:extLst>
          </p:cNvPr>
          <p:cNvPicPr>
            <a:picLocks noChangeAspect="1"/>
          </p:cNvPicPr>
          <p:nvPr/>
        </p:nvPicPr>
        <p:blipFill>
          <a:blip r:embed="rId2"/>
          <a:stretch>
            <a:fillRect/>
          </a:stretch>
        </p:blipFill>
        <p:spPr>
          <a:xfrm>
            <a:off x="755907" y="2308644"/>
            <a:ext cx="4974767" cy="2645893"/>
          </a:xfrm>
          <a:prstGeom prst="rect">
            <a:avLst/>
          </a:prstGeom>
        </p:spPr>
      </p:pic>
    </p:spTree>
    <p:extLst>
      <p:ext uri="{BB962C8B-B14F-4D97-AF65-F5344CB8AC3E}">
        <p14:creationId xmlns:p14="http://schemas.microsoft.com/office/powerpoint/2010/main" val="474393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09600" y="889415"/>
            <a:ext cx="10710828" cy="5959388"/>
          </a:xfrm>
          <a:prstGeom prst="rect">
            <a:avLst/>
          </a:prstGeom>
          <a:solidFill>
            <a:schemeClr val="bg2">
              <a:alpha val="40000"/>
            </a:schemeClr>
          </a:solidFill>
        </p:spPr>
        <p:txBody>
          <a:bodyPr wrap="square" rtlCol="0">
            <a:spAutoFit/>
          </a:bodyPr>
          <a:lstStyle/>
          <a:p>
            <a:r>
              <a:rPr lang="en-US" altLang="zh-CN" sz="1400" b="1" dirty="0"/>
              <a:t>3.</a:t>
            </a:r>
            <a:r>
              <a:rPr lang="zh-CN" altLang="en-US" sz="1400" b="1" dirty="0"/>
              <a:t>维普期刊</a:t>
            </a:r>
            <a:endParaRPr lang="en-US" altLang="zh-CN" sz="1400" b="1" dirty="0"/>
          </a:p>
          <a:p>
            <a:br>
              <a:rPr lang="zh-CN" altLang="en-US" sz="1400" dirty="0"/>
            </a:br>
            <a:r>
              <a:rPr lang="zh-CN" altLang="en-US" sz="1400" dirty="0"/>
              <a:t>     维普中文期刊服务平台收录中文期刊</a:t>
            </a:r>
            <a:r>
              <a:rPr lang="en-US" altLang="zh-CN" sz="1400" dirty="0"/>
              <a:t>15000</a:t>
            </a:r>
            <a:r>
              <a:rPr lang="zh-CN" altLang="en-US" sz="1400" dirty="0"/>
              <a:t>余种，文献总量</a:t>
            </a:r>
            <a:r>
              <a:rPr lang="en-US" altLang="zh-CN" sz="1400" dirty="0"/>
              <a:t>7000</a:t>
            </a:r>
            <a:r>
              <a:rPr lang="zh-CN" altLang="en-US" sz="1400" dirty="0"/>
              <a:t>万篇，年更新近</a:t>
            </a:r>
            <a:r>
              <a:rPr lang="en-US" altLang="zh-CN" sz="1400" dirty="0"/>
              <a:t>400</a:t>
            </a:r>
            <a:r>
              <a:rPr lang="zh-CN" altLang="en-US" sz="1400" dirty="0"/>
              <a:t>万，覆盖全学科领域，为教育及科研用户提供了强大的文献检索与资源保障服务。平台北大核心期刊</a:t>
            </a:r>
            <a:r>
              <a:rPr lang="en-US" altLang="zh-CN" sz="1400" dirty="0"/>
              <a:t>2017</a:t>
            </a:r>
            <a:r>
              <a:rPr lang="zh-CN" altLang="en-US" sz="1400" dirty="0"/>
              <a:t>版、</a:t>
            </a:r>
            <a:r>
              <a:rPr lang="en-US" altLang="zh-CN" sz="1400" dirty="0"/>
              <a:t>CSSCI</a:t>
            </a:r>
            <a:r>
              <a:rPr lang="zh-CN" altLang="en-US" sz="1400" dirty="0"/>
              <a:t>期刊（</a:t>
            </a:r>
            <a:r>
              <a:rPr lang="en-US" altLang="zh-CN" sz="1400" dirty="0"/>
              <a:t>2019-2020</a:t>
            </a:r>
            <a:r>
              <a:rPr lang="zh-CN" altLang="en-US" sz="1400" dirty="0"/>
              <a:t>）收录率</a:t>
            </a:r>
            <a:r>
              <a:rPr lang="en-US" altLang="zh-CN" sz="1400" dirty="0"/>
              <a:t>100%</a:t>
            </a:r>
            <a:r>
              <a:rPr lang="zh-CN" altLang="en-US" sz="1400" dirty="0"/>
              <a:t>，</a:t>
            </a:r>
            <a:r>
              <a:rPr lang="en-US" altLang="zh-CN" sz="1400" dirty="0"/>
              <a:t>CSCD</a:t>
            </a:r>
            <a:r>
              <a:rPr lang="zh-CN" altLang="en-US" sz="1400" dirty="0"/>
              <a:t>期刊（</a:t>
            </a:r>
            <a:r>
              <a:rPr lang="en-US" altLang="zh-CN" sz="1400" dirty="0"/>
              <a:t>2019-2020</a:t>
            </a:r>
            <a:r>
              <a:rPr lang="zh-CN" altLang="en-US" sz="1400" dirty="0"/>
              <a:t>）收录率</a:t>
            </a:r>
            <a:r>
              <a:rPr lang="en-US" altLang="zh-CN" sz="1400" dirty="0"/>
              <a:t>98%</a:t>
            </a:r>
            <a:r>
              <a:rPr lang="zh-CN" altLang="en-US" sz="1400" dirty="0"/>
              <a:t>。 平台独有收录期刊约</a:t>
            </a:r>
            <a:r>
              <a:rPr lang="en-US" altLang="zh-CN" sz="1400" dirty="0"/>
              <a:t>3900</a:t>
            </a:r>
            <a:r>
              <a:rPr lang="zh-CN" altLang="en-US" sz="1400" dirty="0"/>
              <a:t>余种，内刊达</a:t>
            </a:r>
            <a:r>
              <a:rPr lang="en-US" altLang="zh-CN" sz="1400" dirty="0"/>
              <a:t>1000</a:t>
            </a:r>
            <a:r>
              <a:rPr lang="zh-CN" altLang="en-US" sz="1400" dirty="0"/>
              <a:t>余种。</a:t>
            </a:r>
          </a:p>
          <a:p>
            <a:endParaRPr lang="en-US" altLang="zh-CN" sz="1400" dirty="0"/>
          </a:p>
          <a:p>
            <a:endParaRPr lang="en-US" altLang="zh-CN" sz="1400" dirty="0"/>
          </a:p>
          <a:p>
            <a:endParaRPr lang="en-US" altLang="zh-CN" sz="1400" dirty="0"/>
          </a:p>
          <a:p>
            <a:endParaRPr lang="en-US" altLang="zh-CN" sz="1400" dirty="0"/>
          </a:p>
          <a:p>
            <a:endParaRPr lang="en-US" altLang="zh-CN" sz="1400" dirty="0"/>
          </a:p>
          <a:p>
            <a:endParaRPr lang="en-US" altLang="zh-CN" sz="1400" dirty="0"/>
          </a:p>
          <a:p>
            <a:endParaRPr lang="en-US" altLang="zh-CN" sz="1400" dirty="0"/>
          </a:p>
          <a:p>
            <a:endParaRPr lang="en-US" altLang="zh-CN" sz="1400" dirty="0"/>
          </a:p>
          <a:p>
            <a:endParaRPr lang="en-US" altLang="zh-CN" sz="1400" dirty="0"/>
          </a:p>
          <a:p>
            <a:endParaRPr lang="en-US" altLang="zh-CN" sz="1400" dirty="0"/>
          </a:p>
          <a:p>
            <a:endParaRPr lang="en-US" altLang="zh-CN" sz="1400" dirty="0"/>
          </a:p>
          <a:p>
            <a:br>
              <a:rPr lang="zh-CN" altLang="en-US" sz="1400" dirty="0"/>
            </a:br>
            <a:endParaRPr lang="zh-CN" altLang="en-US" sz="1400" dirty="0"/>
          </a:p>
          <a:p>
            <a:r>
              <a:rPr lang="en-US" altLang="zh-CN" sz="1400" dirty="0"/>
              <a:t>【</a:t>
            </a:r>
            <a:r>
              <a:rPr lang="zh-CN" altLang="en-US" sz="1400" dirty="0"/>
              <a:t>校外使用方法</a:t>
            </a:r>
            <a:r>
              <a:rPr lang="en-US" altLang="zh-CN" sz="1400" dirty="0"/>
              <a:t>】</a:t>
            </a:r>
            <a:r>
              <a:rPr lang="zh-CN" altLang="en-US" sz="1400" dirty="0"/>
              <a:t>通过</a:t>
            </a:r>
            <a:r>
              <a:rPr lang="en-US" altLang="zh-CN" sz="1400" dirty="0"/>
              <a:t>VPN</a:t>
            </a:r>
            <a:r>
              <a:rPr lang="zh-CN" altLang="en-US" sz="1400" dirty="0"/>
              <a:t>访问，支持论文检索与下载，有原文传递功能。</a:t>
            </a:r>
          </a:p>
          <a:p>
            <a:endParaRPr lang="zh-CN" altLang="en-US" sz="1400" dirty="0"/>
          </a:p>
          <a:p>
            <a:r>
              <a:rPr lang="zh-CN" altLang="en-US" sz="1400" b="1" dirty="0"/>
              <a:t> 个人账号访问方法：</a:t>
            </a:r>
            <a:r>
              <a:rPr lang="zh-CN" altLang="en-US" sz="1400" dirty="0"/>
              <a:t>下载“中文期刊助手</a:t>
            </a:r>
            <a:r>
              <a:rPr lang="en-US" altLang="zh-CN" sz="1400" dirty="0"/>
              <a:t>APP”</a:t>
            </a:r>
            <a:r>
              <a:rPr lang="zh-CN" altLang="en-US" sz="1400" dirty="0"/>
              <a:t>，关联本机构权限，即可突破馆舍</a:t>
            </a:r>
            <a:r>
              <a:rPr lang="en-US" altLang="zh-CN" sz="1400" dirty="0"/>
              <a:t>IP</a:t>
            </a:r>
            <a:r>
              <a:rPr lang="zh-CN" altLang="en-US" sz="1400" dirty="0"/>
              <a:t>限制，随时随地获取全文。（具体关联方法请看</a:t>
            </a:r>
            <a:r>
              <a:rPr lang="en-US" altLang="zh-CN" sz="1400" dirty="0"/>
              <a:t>APP</a:t>
            </a:r>
            <a:r>
              <a:rPr lang="zh-CN" altLang="en-US" sz="1400" dirty="0"/>
              <a:t>下载页面的详细说明）</a:t>
            </a:r>
          </a:p>
          <a:p>
            <a:br>
              <a:rPr lang="zh-CN" altLang="en-US" sz="1400" dirty="0"/>
            </a:br>
            <a:r>
              <a:rPr lang="zh-CN" altLang="en-US" sz="1400" b="1" dirty="0"/>
              <a:t> 提示：</a:t>
            </a:r>
            <a:r>
              <a:rPr lang="zh-CN" altLang="en-US" sz="1400" dirty="0"/>
              <a:t>维普</a:t>
            </a:r>
            <a:r>
              <a:rPr lang="en-US" altLang="zh-CN" sz="1400" dirty="0"/>
              <a:t>【</a:t>
            </a:r>
            <a:r>
              <a:rPr lang="zh-CN" altLang="en-US" sz="1400" dirty="0"/>
              <a:t>原文保障</a:t>
            </a:r>
            <a:r>
              <a:rPr lang="en-US" altLang="zh-CN" sz="1400" dirty="0"/>
              <a:t>】 </a:t>
            </a:r>
            <a:r>
              <a:rPr lang="zh-CN" altLang="en-US" sz="1400" dirty="0"/>
              <a:t>平台提供在线阅读、下载</a:t>
            </a:r>
            <a:r>
              <a:rPr lang="en-US" altLang="zh-CN" sz="1400" dirty="0"/>
              <a:t>PDF</a:t>
            </a:r>
            <a:r>
              <a:rPr lang="zh-CN" altLang="en-US" sz="1400" dirty="0"/>
              <a:t>、</a:t>
            </a:r>
            <a:r>
              <a:rPr lang="en-US" altLang="zh-CN" sz="1400" dirty="0"/>
              <a:t>HTML</a:t>
            </a:r>
            <a:r>
              <a:rPr lang="zh-CN" altLang="en-US" sz="1400" dirty="0"/>
              <a:t>阅读、文献传递、</a:t>
            </a:r>
            <a:r>
              <a:rPr lang="en-US" altLang="zh-CN" sz="1400" dirty="0"/>
              <a:t>OA</a:t>
            </a:r>
            <a:r>
              <a:rPr lang="zh-CN" altLang="en-US" sz="1400" dirty="0"/>
              <a:t>链接等多种全文方式，有效保障用户全文获取。</a:t>
            </a:r>
          </a:p>
          <a:p>
            <a:r>
              <a:rPr lang="zh-CN" altLang="en-US" sz="1400" dirty="0"/>
              <a:t>          如检索出来的论文如果没有显示“在线阅读”和下载提示，而是出现下面界面，可以点击“原文传递”，在弹出的咨询表单中填入邮箱，同样可以获取该文。</a:t>
            </a:r>
          </a:p>
          <a:p>
            <a:pPr>
              <a:lnSpc>
                <a:spcPct val="135000"/>
              </a:lnSpc>
            </a:pPr>
            <a:endParaRPr lang="zh-CN" altLang="en-US" sz="1400" dirty="0">
              <a:solidFill>
                <a:srgbClr val="000000"/>
              </a:solidFill>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68213" y="48746"/>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中文期刊与论文的查找</a:t>
            </a:r>
          </a:p>
        </p:txBody>
      </p:sp>
      <p:pic>
        <p:nvPicPr>
          <p:cNvPr id="3" name="图片 2">
            <a:extLst>
              <a:ext uri="{FF2B5EF4-FFF2-40B4-BE49-F238E27FC236}">
                <a16:creationId xmlns:a16="http://schemas.microsoft.com/office/drawing/2014/main" id="{D567118F-EAB6-4B4B-B919-D7A258DA0C99}"/>
              </a:ext>
            </a:extLst>
          </p:cNvPr>
          <p:cNvPicPr>
            <a:picLocks noChangeAspect="1"/>
          </p:cNvPicPr>
          <p:nvPr/>
        </p:nvPicPr>
        <p:blipFill>
          <a:blip r:embed="rId2"/>
          <a:stretch>
            <a:fillRect/>
          </a:stretch>
        </p:blipFill>
        <p:spPr>
          <a:xfrm>
            <a:off x="746386" y="2174585"/>
            <a:ext cx="5218628" cy="2267909"/>
          </a:xfrm>
          <a:prstGeom prst="rect">
            <a:avLst/>
          </a:prstGeom>
        </p:spPr>
      </p:pic>
    </p:spTree>
    <p:extLst>
      <p:ext uri="{BB962C8B-B14F-4D97-AF65-F5344CB8AC3E}">
        <p14:creationId xmlns:p14="http://schemas.microsoft.com/office/powerpoint/2010/main" val="3222201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571272" y="714201"/>
            <a:ext cx="10710828" cy="6390276"/>
          </a:xfrm>
          <a:prstGeom prst="rect">
            <a:avLst/>
          </a:prstGeom>
          <a:solidFill>
            <a:schemeClr val="bg2">
              <a:alpha val="40000"/>
            </a:schemeClr>
          </a:solidFill>
        </p:spPr>
        <p:txBody>
          <a:bodyPr wrap="square" rtlCol="0">
            <a:spAutoFit/>
          </a:bodyPr>
          <a:lstStyle/>
          <a:p>
            <a:r>
              <a:rPr lang="en-US" altLang="zh-CN" sz="1600" b="1" dirty="0"/>
              <a:t>4.</a:t>
            </a:r>
            <a:r>
              <a:rPr lang="zh-CN" altLang="en-US" sz="1600" dirty="0"/>
              <a:t>人大复印报刊资料数据库</a:t>
            </a:r>
            <a:endParaRPr lang="en-US" altLang="zh-CN" sz="1600" dirty="0"/>
          </a:p>
          <a:p>
            <a:endParaRPr lang="zh-CN" altLang="en-US" sz="1400" dirty="0">
              <a:latin typeface="+mn-ea"/>
            </a:endParaRPr>
          </a:p>
          <a:p>
            <a:r>
              <a:rPr lang="zh-CN" altLang="en-US" sz="1400" dirty="0"/>
              <a:t>      人大“复印报刊资料”数据库，依托于我国人文社会科学最高学府中国人民大学，遵循“学术为本，为教学科研服务”的宗旨，由专业编辑和学界专家依循严谨的学术标准，对海量学术信息进行精选整理、分类编辑，采用定性分析和定量分析相结合的方法，去粗取精，去伪存真，保留最有理论价值、最精准、最有效的文章，最终形成优中选优的精品成果库，是人文社科领域最具影响力的学术品牌。人大“复印报刊资料”的转载量（率）被学界和期刊界普遍视为人文社科期刊领域中一个客观公正的评价标准</a:t>
            </a:r>
            <a:r>
              <a:rPr lang="en-US" altLang="zh-CN" sz="1400" dirty="0"/>
              <a:t>.</a:t>
            </a:r>
            <a:br>
              <a:rPr lang="en-US" altLang="zh-CN" sz="1400" dirty="0"/>
            </a:br>
            <a:endParaRPr lang="en-US" altLang="zh-CN" sz="1400" dirty="0">
              <a:latin typeface="+mn-ea"/>
            </a:endParaRPr>
          </a:p>
          <a:p>
            <a:endParaRPr lang="en-US" altLang="zh-CN" sz="1400" dirty="0">
              <a:latin typeface="+mn-ea"/>
            </a:endParaRPr>
          </a:p>
          <a:p>
            <a:endParaRPr lang="en-US" altLang="zh-CN" sz="1400" dirty="0">
              <a:latin typeface="+mn-ea"/>
            </a:endParaRPr>
          </a:p>
          <a:p>
            <a:endParaRPr lang="en-US" altLang="zh-CN" sz="1400" dirty="0">
              <a:latin typeface="+mn-ea"/>
            </a:endParaRPr>
          </a:p>
          <a:p>
            <a:endParaRPr lang="en-US" altLang="zh-CN" sz="1400" dirty="0">
              <a:latin typeface="+mn-ea"/>
            </a:endParaRPr>
          </a:p>
          <a:p>
            <a:endParaRPr lang="en-US" altLang="zh-CN" sz="1400" dirty="0">
              <a:latin typeface="+mn-ea"/>
            </a:endParaRPr>
          </a:p>
          <a:p>
            <a:endParaRPr lang="en-US" altLang="zh-CN" sz="1400" dirty="0">
              <a:latin typeface="+mn-ea"/>
            </a:endParaRPr>
          </a:p>
          <a:p>
            <a:endParaRPr lang="zh-CN" altLang="en-US" sz="1400" dirty="0">
              <a:latin typeface="+mn-ea"/>
            </a:endParaRPr>
          </a:p>
          <a:p>
            <a:br>
              <a:rPr lang="zh-CN" altLang="en-US" sz="1400" dirty="0">
                <a:latin typeface="+mn-ea"/>
              </a:rPr>
            </a:br>
            <a:endParaRPr lang="en-US" altLang="zh-CN" sz="1400" dirty="0">
              <a:latin typeface="+mn-ea"/>
            </a:endParaRPr>
          </a:p>
          <a:p>
            <a:endParaRPr lang="en-US" altLang="zh-CN" sz="1400" b="1" dirty="0">
              <a:latin typeface="+mn-ea"/>
            </a:endParaRPr>
          </a:p>
          <a:p>
            <a:br>
              <a:rPr lang="zh-CN" altLang="en-US" sz="1400" dirty="0">
                <a:latin typeface="+mn-ea"/>
              </a:rPr>
            </a:br>
            <a:r>
              <a:rPr lang="zh-CN" altLang="en-US" sz="1400" b="1" dirty="0"/>
              <a:t>数据库特点</a:t>
            </a:r>
            <a:r>
              <a:rPr lang="en-US" altLang="zh-CN" sz="1400" b="1" dirty="0"/>
              <a:t>:</a:t>
            </a:r>
            <a:endParaRPr lang="zh-CN" altLang="en-US" sz="1400" dirty="0"/>
          </a:p>
          <a:p>
            <a:r>
              <a:rPr lang="zh-CN" altLang="en-US" sz="1400" dirty="0"/>
              <a:t>历史悠久：于</a:t>
            </a:r>
            <a:r>
              <a:rPr lang="en-US" altLang="zh-CN" sz="1400" dirty="0"/>
              <a:t>1958</a:t>
            </a:r>
            <a:r>
              <a:rPr lang="zh-CN" altLang="en-US" sz="1400" dirty="0"/>
              <a:t>年创刊，是中国最早从事人文社科领域研究的机构，具有丰富的研究经验，同时也是目前国内最大的人文社科期刊出版基地。</a:t>
            </a:r>
          </a:p>
          <a:p>
            <a:r>
              <a:rPr lang="zh-CN" altLang="en-US" sz="1400" dirty="0"/>
              <a:t>专业选编：拥有</a:t>
            </a:r>
            <a:r>
              <a:rPr lang="en-US" altLang="zh-CN" sz="1400" dirty="0"/>
              <a:t>300</a:t>
            </a:r>
            <a:r>
              <a:rPr lang="zh-CN" altLang="en-US" sz="1400" dirty="0"/>
              <a:t>余名硕士及以上学历员工组成的专业编辑队伍和由来自全国各大著名高校研究机构的专家学者组建的专业内容编审团队对相关专业的审稿遴选，确保每一篇入编稿件的高品位和高质量。</a:t>
            </a:r>
          </a:p>
          <a:p>
            <a:r>
              <a:rPr lang="zh-CN" altLang="en-US" sz="1400" dirty="0"/>
              <a:t>学术评价：通过对数据匹配，引证分析、研究各期刊的转载情况、被引情况、影响因子和高被引论文等多项指标，形成相对完善、颇具影响的学术评价体系。</a:t>
            </a:r>
          </a:p>
          <a:p>
            <a:r>
              <a:rPr lang="zh-CN" altLang="en-US" sz="1400" dirty="0"/>
              <a:t>权威地位：具有人文社科领域的权威地位，是国内评价人文社会科学期刊和论文的学术影响的重要尺度之一。</a:t>
            </a:r>
          </a:p>
          <a:p>
            <a:r>
              <a:rPr lang="zh-CN" altLang="en-US" sz="1400" dirty="0"/>
              <a:t>独家收录：</a:t>
            </a:r>
            <a:r>
              <a:rPr lang="en-US" altLang="zh-CN" sz="1400" dirty="0"/>
              <a:t>148</a:t>
            </a:r>
            <a:r>
              <a:rPr lang="zh-CN" altLang="en-US" sz="1400" dirty="0"/>
              <a:t>种人大复印报刊资料系列刊物，在国内具有很高的学术地位。</a:t>
            </a:r>
            <a:endParaRPr lang="en-US" altLang="zh-CN" sz="1400" dirty="0"/>
          </a:p>
          <a:p>
            <a:r>
              <a:rPr lang="en-US" altLang="zh-CN" sz="1400" b="1" dirty="0">
                <a:latin typeface="+mn-ea"/>
              </a:rPr>
              <a:t>【</a:t>
            </a:r>
            <a:r>
              <a:rPr lang="zh-CN" altLang="en-US" sz="1400" b="1" dirty="0">
                <a:latin typeface="+mn-ea"/>
              </a:rPr>
              <a:t>校外使用方法</a:t>
            </a:r>
            <a:r>
              <a:rPr lang="en-US" altLang="zh-CN" sz="1400" b="1" dirty="0">
                <a:latin typeface="+mn-ea"/>
              </a:rPr>
              <a:t>】</a:t>
            </a:r>
            <a:r>
              <a:rPr lang="zh-CN" altLang="en-US" sz="1400" dirty="0">
                <a:latin typeface="+mn-ea"/>
              </a:rPr>
              <a:t>通过</a:t>
            </a:r>
            <a:r>
              <a:rPr lang="en-US" altLang="zh-CN" sz="1400" dirty="0">
                <a:latin typeface="+mn-ea"/>
              </a:rPr>
              <a:t>VPN</a:t>
            </a:r>
            <a:r>
              <a:rPr lang="zh-CN" altLang="en-US" sz="1400" dirty="0">
                <a:latin typeface="+mn-ea"/>
              </a:rPr>
              <a:t>访问，支持论文检索与下载。</a:t>
            </a:r>
            <a:endParaRPr lang="zh-CN" altLang="en-US" sz="1400" dirty="0"/>
          </a:p>
          <a:p>
            <a:pPr>
              <a:lnSpc>
                <a:spcPct val="135000"/>
              </a:lnSpc>
            </a:pPr>
            <a:endParaRPr lang="zh-CN" altLang="en-US" sz="1400" dirty="0">
              <a:solidFill>
                <a:srgbClr val="000000"/>
              </a:solidFill>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68213" y="48746"/>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中文期刊与论文的查找</a:t>
            </a:r>
          </a:p>
        </p:txBody>
      </p:sp>
      <p:pic>
        <p:nvPicPr>
          <p:cNvPr id="3" name="图片 2">
            <a:extLst>
              <a:ext uri="{FF2B5EF4-FFF2-40B4-BE49-F238E27FC236}">
                <a16:creationId xmlns:a16="http://schemas.microsoft.com/office/drawing/2014/main" id="{236FFB95-160B-4930-A37D-26BC4EBC5EFA}"/>
              </a:ext>
            </a:extLst>
          </p:cNvPr>
          <p:cNvPicPr>
            <a:picLocks noChangeAspect="1"/>
          </p:cNvPicPr>
          <p:nvPr/>
        </p:nvPicPr>
        <p:blipFill>
          <a:blip r:embed="rId2"/>
          <a:stretch>
            <a:fillRect/>
          </a:stretch>
        </p:blipFill>
        <p:spPr>
          <a:xfrm>
            <a:off x="668213" y="2145345"/>
            <a:ext cx="4163929" cy="2304488"/>
          </a:xfrm>
          <a:prstGeom prst="rect">
            <a:avLst/>
          </a:prstGeom>
        </p:spPr>
      </p:pic>
    </p:spTree>
    <p:extLst>
      <p:ext uri="{BB962C8B-B14F-4D97-AF65-F5344CB8AC3E}">
        <p14:creationId xmlns:p14="http://schemas.microsoft.com/office/powerpoint/2010/main" val="2514889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571272" y="714201"/>
            <a:ext cx="10710828" cy="6494085"/>
          </a:xfrm>
          <a:prstGeom prst="rect">
            <a:avLst/>
          </a:prstGeom>
          <a:solidFill>
            <a:schemeClr val="bg2">
              <a:alpha val="40000"/>
            </a:schemeClr>
          </a:solidFill>
        </p:spPr>
        <p:txBody>
          <a:bodyPr wrap="square" rtlCol="0">
            <a:spAutoFit/>
          </a:bodyPr>
          <a:lstStyle/>
          <a:p>
            <a:r>
              <a:rPr lang="en-US" altLang="zh-CN" sz="1600" dirty="0"/>
              <a:t> "</a:t>
            </a:r>
            <a:r>
              <a:rPr lang="zh-CN" altLang="en-US" sz="1600" dirty="0"/>
              <a:t>读秀</a:t>
            </a:r>
            <a:r>
              <a:rPr lang="en-US" altLang="zh-CN" sz="1600" dirty="0"/>
              <a:t>"</a:t>
            </a:r>
            <a:r>
              <a:rPr lang="zh-CN" altLang="en-US" sz="1600" dirty="0"/>
              <a:t>是由海量全文数据及资料基本信息组成的超大型数据库，为用户提供深入到图书章节和内容的全文检索，部分文献的原文试读，以及高效查找、获取各种类型学术文献资料的一站式检索，周到的参考咨询服务，是一个真正意义上的学术搜索引擎及文献资料服务平台。目前全库有约</a:t>
            </a:r>
            <a:r>
              <a:rPr lang="en-US" altLang="zh-CN" sz="1600" dirty="0"/>
              <a:t>100</a:t>
            </a:r>
            <a:r>
              <a:rPr lang="zh-CN" altLang="en-US" sz="1600" dirty="0"/>
              <a:t>万图书。</a:t>
            </a:r>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endParaRPr lang="en-US" altLang="zh-CN" sz="1600" b="1" dirty="0"/>
          </a:p>
          <a:p>
            <a:r>
              <a:rPr lang="zh-CN" altLang="en-US" sz="1600" b="1" dirty="0"/>
              <a:t>使用方法：</a:t>
            </a:r>
            <a:r>
              <a:rPr lang="zh-CN" altLang="en-US" sz="1600" dirty="0"/>
              <a:t>学校</a:t>
            </a:r>
            <a:r>
              <a:rPr lang="en-US" altLang="zh-CN" sz="1600" dirty="0"/>
              <a:t>IP</a:t>
            </a:r>
            <a:r>
              <a:rPr lang="zh-CN" altLang="en-US" sz="1600" dirty="0"/>
              <a:t>范围内可注册个人账号使用。通过个人认证后可在校外使用，个人认证详情请查看读秀主页。</a:t>
            </a:r>
            <a:endParaRPr lang="en-US" altLang="zh-CN" sz="1600" dirty="0"/>
          </a:p>
          <a:p>
            <a:r>
              <a:rPr lang="zh-CN" altLang="en-US" sz="1600" dirty="0"/>
              <a:t>读秀平台进入后默认为全库知识检索，如果想提高检索精确性，可以勾选</a:t>
            </a:r>
            <a:r>
              <a:rPr lang="en-US" altLang="zh-CN" sz="1600" dirty="0"/>
              <a:t>【</a:t>
            </a:r>
            <a:r>
              <a:rPr lang="zh-CN" altLang="en-US" sz="1600" dirty="0"/>
              <a:t>图书</a:t>
            </a:r>
            <a:r>
              <a:rPr lang="en-US" altLang="zh-CN" sz="1600" dirty="0"/>
              <a:t>】</a:t>
            </a:r>
            <a:r>
              <a:rPr lang="zh-CN" altLang="en-US" sz="1600" dirty="0"/>
              <a:t>选项，按照书名、作者等检索途径进行查找。检索出来的图书，有“汇雅电子书”标志的可以直接在线阅读。</a:t>
            </a:r>
          </a:p>
          <a:p>
            <a:br>
              <a:rPr lang="zh-CN" altLang="en-US" sz="1600" dirty="0"/>
            </a:br>
            <a:r>
              <a:rPr lang="zh-CN" altLang="en-US" sz="1600" dirty="0"/>
              <a:t>如果出现的是“试读”和“文献传递”，可以试读图书部分内容，需要更多图书内容可以提交文献传递申请。</a:t>
            </a:r>
          </a:p>
          <a:p>
            <a:r>
              <a:rPr lang="zh-CN" altLang="en-US" sz="1600" dirty="0"/>
              <a:t>在线填写表单，所需部分内容将发送至邮箱。（提交前请阅读服务说明，注意保护著作权）</a:t>
            </a:r>
            <a:endParaRPr lang="en-US" altLang="zh-CN" sz="1600" dirty="0"/>
          </a:p>
          <a:p>
            <a:endParaRPr lang="en-US" altLang="zh-CN" sz="1600" dirty="0"/>
          </a:p>
          <a:p>
            <a:r>
              <a:rPr lang="zh-CN" altLang="en-US" sz="1600" dirty="0"/>
              <a:t>技巧使用（馆际互借服务可以利用读秀查找馆藏地）</a:t>
            </a:r>
            <a:endParaRPr lang="zh-CN" altLang="en-US" sz="1600" dirty="0">
              <a:solidFill>
                <a:srgbClr val="000000"/>
              </a:solidFill>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68212" y="48746"/>
            <a:ext cx="5770915"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中文电子图书的查找</a:t>
            </a:r>
            <a:r>
              <a:rPr lang="en-US" altLang="zh-CN" sz="2800" b="1" dirty="0">
                <a:solidFill>
                  <a:srgbClr val="595959"/>
                </a:solidFill>
                <a:latin typeface="幼圆" panose="02010509060101010101" pitchFamily="49" charset="-122"/>
                <a:ea typeface="幼圆" panose="02010509060101010101" pitchFamily="49" charset="-122"/>
              </a:rPr>
              <a:t>——</a:t>
            </a:r>
            <a:r>
              <a:rPr lang="zh-CN" altLang="en-US" sz="2800" b="1" dirty="0">
                <a:solidFill>
                  <a:srgbClr val="595959"/>
                </a:solidFill>
                <a:latin typeface="幼圆" panose="02010509060101010101" pitchFamily="49" charset="-122"/>
                <a:ea typeface="幼圆" panose="02010509060101010101" pitchFamily="49" charset="-122"/>
              </a:rPr>
              <a:t>读秀平台</a:t>
            </a:r>
          </a:p>
        </p:txBody>
      </p:sp>
      <p:pic>
        <p:nvPicPr>
          <p:cNvPr id="2" name="图片 1">
            <a:extLst>
              <a:ext uri="{FF2B5EF4-FFF2-40B4-BE49-F238E27FC236}">
                <a16:creationId xmlns:a16="http://schemas.microsoft.com/office/drawing/2014/main" id="{C92CBBD2-2115-440D-96EC-281C76C13FF2}"/>
              </a:ext>
            </a:extLst>
          </p:cNvPr>
          <p:cNvPicPr>
            <a:picLocks noChangeAspect="1"/>
          </p:cNvPicPr>
          <p:nvPr/>
        </p:nvPicPr>
        <p:blipFill>
          <a:blip r:embed="rId2"/>
          <a:stretch>
            <a:fillRect/>
          </a:stretch>
        </p:blipFill>
        <p:spPr>
          <a:xfrm>
            <a:off x="1959348" y="1718252"/>
            <a:ext cx="7254869" cy="2895851"/>
          </a:xfrm>
          <a:prstGeom prst="rect">
            <a:avLst/>
          </a:prstGeom>
        </p:spPr>
      </p:pic>
    </p:spTree>
    <p:extLst>
      <p:ext uri="{BB962C8B-B14F-4D97-AF65-F5344CB8AC3E}">
        <p14:creationId xmlns:p14="http://schemas.microsoft.com/office/powerpoint/2010/main" val="85046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10748" y="0"/>
            <a:ext cx="993913" cy="270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50504" y="1642040"/>
            <a:ext cx="1212574" cy="830997"/>
          </a:xfrm>
          <a:prstGeom prst="rect">
            <a:avLst/>
          </a:prstGeom>
          <a:noFill/>
        </p:spPr>
        <p:txBody>
          <a:bodyPr wrap="square" rtlCol="0">
            <a:spAutoFit/>
          </a:bodyPr>
          <a:lstStyle/>
          <a:p>
            <a:r>
              <a:rPr lang="en-US" altLang="zh-CN" sz="4800" dirty="0">
                <a:solidFill>
                  <a:srgbClr val="DB5355"/>
                </a:solidFill>
                <a:latin typeface="Broadway" panose="04040905080B02020502" pitchFamily="82" charset="0"/>
              </a:rPr>
              <a:t>01</a:t>
            </a:r>
            <a:endParaRPr lang="zh-CN" altLang="en-US" sz="4800" dirty="0">
              <a:solidFill>
                <a:srgbClr val="DB5355"/>
              </a:solidFill>
              <a:latin typeface="Broadway" panose="04040905080B02020502" pitchFamily="82" charset="0"/>
            </a:endParaRPr>
          </a:p>
        </p:txBody>
      </p:sp>
      <p:sp>
        <p:nvSpPr>
          <p:cNvPr id="6" name="文本框 5"/>
          <p:cNvSpPr txBox="1"/>
          <p:nvPr/>
        </p:nvSpPr>
        <p:spPr>
          <a:xfrm>
            <a:off x="3850493" y="2117013"/>
            <a:ext cx="5333264" cy="769441"/>
          </a:xfrm>
          <a:prstGeom prst="rect">
            <a:avLst/>
          </a:prstGeom>
          <a:noFill/>
        </p:spPr>
        <p:txBody>
          <a:bodyPr wrap="square" rtlCol="0">
            <a:spAutoFit/>
          </a:bodyPr>
          <a:lstStyle/>
          <a:p>
            <a:r>
              <a:rPr lang="zh-CN" altLang="en-US" sz="4400" b="1" dirty="0">
                <a:solidFill>
                  <a:schemeClr val="bg1"/>
                </a:solidFill>
                <a:latin typeface="幼圆" panose="02010509060101010101" pitchFamily="49" charset="-122"/>
                <a:ea typeface="幼圆" panose="02010509060101010101" pitchFamily="49" charset="-122"/>
              </a:rPr>
              <a:t>本馆概况</a:t>
            </a:r>
          </a:p>
        </p:txBody>
      </p:sp>
      <p:sp>
        <p:nvSpPr>
          <p:cNvPr id="8" name="矩形 7"/>
          <p:cNvSpPr/>
          <p:nvPr/>
        </p:nvSpPr>
        <p:spPr>
          <a:xfrm>
            <a:off x="0" y="5206448"/>
            <a:ext cx="1236427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0087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10748" y="0"/>
            <a:ext cx="993913" cy="270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50504" y="1642040"/>
            <a:ext cx="1212574" cy="830997"/>
          </a:xfrm>
          <a:prstGeom prst="rect">
            <a:avLst/>
          </a:prstGeom>
          <a:noFill/>
        </p:spPr>
        <p:txBody>
          <a:bodyPr wrap="square" rtlCol="0">
            <a:spAutoFit/>
          </a:bodyPr>
          <a:lstStyle/>
          <a:p>
            <a:r>
              <a:rPr lang="en-US" altLang="zh-CN" sz="4800" dirty="0">
                <a:solidFill>
                  <a:srgbClr val="DB5355"/>
                </a:solidFill>
                <a:latin typeface="Broadway" panose="04040905080B02020502" pitchFamily="82" charset="0"/>
              </a:rPr>
              <a:t>05</a:t>
            </a:r>
            <a:endParaRPr lang="zh-CN" altLang="en-US" sz="4800" dirty="0">
              <a:solidFill>
                <a:srgbClr val="DB5355"/>
              </a:solidFill>
              <a:latin typeface="Broadway" panose="04040905080B02020502" pitchFamily="82" charset="0"/>
            </a:endParaRPr>
          </a:p>
        </p:txBody>
      </p:sp>
      <p:sp>
        <p:nvSpPr>
          <p:cNvPr id="6" name="文本框 5"/>
          <p:cNvSpPr txBox="1"/>
          <p:nvPr/>
        </p:nvSpPr>
        <p:spPr>
          <a:xfrm>
            <a:off x="3850493" y="2117013"/>
            <a:ext cx="5333264" cy="769441"/>
          </a:xfrm>
          <a:prstGeom prst="rect">
            <a:avLst/>
          </a:prstGeom>
          <a:noFill/>
        </p:spPr>
        <p:txBody>
          <a:bodyPr wrap="square" rtlCol="0">
            <a:spAutoFit/>
          </a:bodyPr>
          <a:lstStyle/>
          <a:p>
            <a:r>
              <a:rPr lang="zh-CN" altLang="en-US" sz="4400" b="1" dirty="0">
                <a:solidFill>
                  <a:schemeClr val="bg1"/>
                </a:solidFill>
                <a:latin typeface="幼圆" panose="02010509060101010101" pitchFamily="49" charset="-122"/>
                <a:ea typeface="幼圆" panose="02010509060101010101" pitchFamily="49" charset="-122"/>
              </a:rPr>
              <a:t>读者服务</a:t>
            </a:r>
          </a:p>
        </p:txBody>
      </p:sp>
      <p:sp>
        <p:nvSpPr>
          <p:cNvPr id="8" name="矩形 7"/>
          <p:cNvSpPr/>
          <p:nvPr/>
        </p:nvSpPr>
        <p:spPr>
          <a:xfrm>
            <a:off x="0" y="5206448"/>
            <a:ext cx="1236427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0087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223645" y="725152"/>
            <a:ext cx="10768612" cy="5664499"/>
          </a:xfrm>
          <a:prstGeom prst="rect">
            <a:avLst/>
          </a:prstGeom>
          <a:solidFill>
            <a:schemeClr val="bg2">
              <a:alpha val="40000"/>
            </a:schemeClr>
          </a:solidFill>
        </p:spPr>
        <p:txBody>
          <a:bodyPr wrap="square" rtlCol="0">
            <a:spAutoFit/>
          </a:bodyPr>
          <a:lstStyle/>
          <a:p>
            <a:pPr>
              <a:lnSpc>
                <a:spcPct val="135000"/>
              </a:lnSpc>
            </a:pPr>
            <a:r>
              <a:rPr lang="zh-CN" altLang="en-US" dirty="0">
                <a:solidFill>
                  <a:srgbClr val="000000"/>
                </a:solidFill>
                <a:latin typeface="宋体" pitchFamily="2" charset="-122"/>
              </a:rPr>
              <a:t>读者可凭</a:t>
            </a:r>
            <a:r>
              <a:rPr lang="zh-CN" altLang="en-US" b="1" dirty="0">
                <a:solidFill>
                  <a:srgbClr val="000000"/>
                </a:solidFill>
                <a:latin typeface="宋体" pitchFamily="2" charset="-122"/>
              </a:rPr>
              <a:t>校园一卡通</a:t>
            </a:r>
            <a:r>
              <a:rPr lang="zh-CN" altLang="en-US" dirty="0">
                <a:solidFill>
                  <a:srgbClr val="000000"/>
                </a:solidFill>
                <a:latin typeface="宋体" pitchFamily="2" charset="-122"/>
              </a:rPr>
              <a:t>来本馆借阅所需图书及多媒体资源，具体规定如下：</a:t>
            </a:r>
            <a:endParaRPr lang="en-US" altLang="zh-CN" dirty="0">
              <a:solidFill>
                <a:srgbClr val="000000"/>
              </a:solidFill>
              <a:latin typeface="宋体" pitchFamily="2" charset="-122"/>
            </a:endParaRPr>
          </a:p>
          <a:p>
            <a:pPr>
              <a:lnSpc>
                <a:spcPct val="135000"/>
              </a:lnSpc>
            </a:pPr>
            <a:r>
              <a:rPr lang="en-US" altLang="zh-CN" dirty="0">
                <a:solidFill>
                  <a:srgbClr val="000000"/>
                </a:solidFill>
                <a:latin typeface="宋体" pitchFamily="2" charset="-122"/>
              </a:rPr>
              <a:t>1</a:t>
            </a:r>
            <a:r>
              <a:rPr lang="zh-CN" altLang="en-US" dirty="0">
                <a:solidFill>
                  <a:srgbClr val="000000"/>
                </a:solidFill>
                <a:latin typeface="宋体" pitchFamily="2" charset="-122"/>
              </a:rPr>
              <a:t>．借阅册数</a:t>
            </a:r>
          </a:p>
          <a:p>
            <a:pPr>
              <a:lnSpc>
                <a:spcPct val="135000"/>
              </a:lnSpc>
            </a:pPr>
            <a:r>
              <a:rPr lang="zh-CN" altLang="en-US" u="sng" dirty="0">
                <a:solidFill>
                  <a:srgbClr val="000000"/>
                </a:solidFill>
                <a:latin typeface="宋体" pitchFamily="2" charset="-122"/>
              </a:rPr>
              <a:t>本科生：艺术类书</a:t>
            </a:r>
            <a:r>
              <a:rPr lang="en-US" altLang="zh-CN" u="sng" dirty="0">
                <a:solidFill>
                  <a:srgbClr val="000000"/>
                </a:solidFill>
                <a:latin typeface="宋体" pitchFamily="2" charset="-122"/>
              </a:rPr>
              <a:t>6</a:t>
            </a:r>
            <a:r>
              <a:rPr lang="zh-CN" altLang="en-US" u="sng" dirty="0">
                <a:solidFill>
                  <a:srgbClr val="000000"/>
                </a:solidFill>
                <a:latin typeface="宋体" pitchFamily="2" charset="-122"/>
              </a:rPr>
              <a:t>册，其他类书</a:t>
            </a:r>
            <a:r>
              <a:rPr lang="en-US" altLang="zh-CN" u="sng" dirty="0">
                <a:solidFill>
                  <a:srgbClr val="000000"/>
                </a:solidFill>
                <a:latin typeface="宋体" pitchFamily="2" charset="-122"/>
              </a:rPr>
              <a:t>6</a:t>
            </a:r>
            <a:r>
              <a:rPr lang="zh-CN" altLang="en-US" u="sng" dirty="0">
                <a:solidFill>
                  <a:srgbClr val="000000"/>
                </a:solidFill>
                <a:latin typeface="宋体" pitchFamily="2" charset="-122"/>
              </a:rPr>
              <a:t>册，光盘</a:t>
            </a:r>
            <a:r>
              <a:rPr lang="en-US" altLang="zh-CN" u="sng" dirty="0">
                <a:solidFill>
                  <a:srgbClr val="000000"/>
                </a:solidFill>
                <a:latin typeface="宋体" pitchFamily="2" charset="-122"/>
              </a:rPr>
              <a:t>3</a:t>
            </a:r>
            <a:r>
              <a:rPr lang="zh-CN" altLang="en-US" u="sng" dirty="0">
                <a:solidFill>
                  <a:srgbClr val="000000"/>
                </a:solidFill>
                <a:latin typeface="宋体" pitchFamily="2" charset="-122"/>
              </a:rPr>
              <a:t>张。</a:t>
            </a:r>
            <a:endParaRPr lang="en-US" altLang="zh-CN" u="sng" dirty="0">
              <a:solidFill>
                <a:srgbClr val="000000"/>
              </a:solidFill>
              <a:latin typeface="宋体" pitchFamily="2" charset="-122"/>
            </a:endParaRPr>
          </a:p>
          <a:p>
            <a:pPr>
              <a:lnSpc>
                <a:spcPct val="135000"/>
              </a:lnSpc>
            </a:pPr>
            <a:r>
              <a:rPr lang="zh-CN" altLang="en-US" dirty="0">
                <a:solidFill>
                  <a:srgbClr val="000000"/>
                </a:solidFill>
                <a:latin typeface="宋体" pitchFamily="2" charset="-122"/>
              </a:rPr>
              <a:t>研究生：艺术类书</a:t>
            </a:r>
            <a:r>
              <a:rPr lang="en-US" altLang="zh-CN" dirty="0">
                <a:solidFill>
                  <a:srgbClr val="000000"/>
                </a:solidFill>
                <a:latin typeface="宋体" pitchFamily="2" charset="-122"/>
              </a:rPr>
              <a:t>10</a:t>
            </a:r>
            <a:r>
              <a:rPr lang="zh-CN" altLang="en-US" dirty="0">
                <a:solidFill>
                  <a:srgbClr val="000000"/>
                </a:solidFill>
                <a:latin typeface="宋体" pitchFamily="2" charset="-122"/>
              </a:rPr>
              <a:t>册，其他类书</a:t>
            </a:r>
            <a:r>
              <a:rPr lang="en-US" altLang="zh-CN" dirty="0">
                <a:solidFill>
                  <a:srgbClr val="000000"/>
                </a:solidFill>
                <a:latin typeface="宋体" pitchFamily="2" charset="-122"/>
              </a:rPr>
              <a:t>8</a:t>
            </a:r>
            <a:r>
              <a:rPr lang="zh-CN" altLang="en-US" dirty="0">
                <a:solidFill>
                  <a:srgbClr val="000000"/>
                </a:solidFill>
                <a:latin typeface="宋体" pitchFamily="2" charset="-122"/>
              </a:rPr>
              <a:t>册，光盘</a:t>
            </a:r>
            <a:r>
              <a:rPr lang="en-US" altLang="zh-CN" dirty="0">
                <a:solidFill>
                  <a:srgbClr val="000000"/>
                </a:solidFill>
                <a:latin typeface="宋体" pitchFamily="2" charset="-122"/>
              </a:rPr>
              <a:t>3</a:t>
            </a:r>
            <a:r>
              <a:rPr lang="zh-CN" altLang="en-US" dirty="0">
                <a:solidFill>
                  <a:srgbClr val="000000"/>
                </a:solidFill>
                <a:latin typeface="宋体" pitchFamily="2" charset="-122"/>
              </a:rPr>
              <a:t>张。</a:t>
            </a:r>
            <a:endParaRPr lang="en-US" altLang="zh-CN" dirty="0">
              <a:solidFill>
                <a:srgbClr val="000000"/>
              </a:solidFill>
              <a:latin typeface="宋体" pitchFamily="2" charset="-122"/>
            </a:endParaRPr>
          </a:p>
          <a:p>
            <a:pPr>
              <a:lnSpc>
                <a:spcPct val="135000"/>
              </a:lnSpc>
            </a:pPr>
            <a:r>
              <a:rPr lang="en-US" altLang="zh-CN" dirty="0">
                <a:solidFill>
                  <a:srgbClr val="000000"/>
                </a:solidFill>
              </a:rPr>
              <a:t>2</a:t>
            </a:r>
            <a:r>
              <a:rPr lang="zh-CN" altLang="en-US" dirty="0">
                <a:solidFill>
                  <a:srgbClr val="000000"/>
                </a:solidFill>
              </a:rPr>
              <a:t>．借阅期限</a:t>
            </a:r>
          </a:p>
          <a:p>
            <a:pPr>
              <a:lnSpc>
                <a:spcPct val="135000"/>
              </a:lnSpc>
            </a:pPr>
            <a:r>
              <a:rPr lang="zh-CN" altLang="en-US" dirty="0">
                <a:solidFill>
                  <a:srgbClr val="000000"/>
                </a:solidFill>
              </a:rPr>
              <a:t>（</a:t>
            </a:r>
            <a:r>
              <a:rPr lang="en-US" altLang="zh-CN" dirty="0">
                <a:solidFill>
                  <a:srgbClr val="000000"/>
                </a:solidFill>
              </a:rPr>
              <a:t>1</a:t>
            </a:r>
            <a:r>
              <a:rPr lang="zh-CN" altLang="en-US" dirty="0">
                <a:solidFill>
                  <a:srgbClr val="000000"/>
                </a:solidFill>
              </a:rPr>
              <a:t>）音乐书库与综合书库图书借期为</a:t>
            </a:r>
            <a:r>
              <a:rPr lang="en-US" altLang="zh-CN" dirty="0">
                <a:solidFill>
                  <a:srgbClr val="000000"/>
                </a:solidFill>
              </a:rPr>
              <a:t>30</a:t>
            </a:r>
            <a:r>
              <a:rPr lang="zh-CN" altLang="en-US" dirty="0">
                <a:solidFill>
                  <a:srgbClr val="000000"/>
                </a:solidFill>
              </a:rPr>
              <a:t>天（外文书谱不外借，可在本馆阅览、复印），可在图书到期前一周内办理续借，每本图书可续借</a:t>
            </a:r>
            <a:r>
              <a:rPr lang="en-US" altLang="zh-CN" dirty="0">
                <a:solidFill>
                  <a:srgbClr val="000000"/>
                </a:solidFill>
              </a:rPr>
              <a:t>1</a:t>
            </a:r>
            <a:r>
              <a:rPr lang="zh-CN" altLang="en-US" dirty="0">
                <a:solidFill>
                  <a:srgbClr val="000000"/>
                </a:solidFill>
              </a:rPr>
              <a:t>次，续借期限为</a:t>
            </a:r>
            <a:r>
              <a:rPr lang="en-US" altLang="zh-CN" dirty="0">
                <a:solidFill>
                  <a:srgbClr val="000000"/>
                </a:solidFill>
              </a:rPr>
              <a:t>14</a:t>
            </a:r>
            <a:r>
              <a:rPr lang="zh-CN" altLang="en-US" dirty="0">
                <a:solidFill>
                  <a:srgbClr val="000000"/>
                </a:solidFill>
              </a:rPr>
              <a:t>天；逾期不归还图书要进行相应的罚款，每过期一天交滞纳金</a:t>
            </a:r>
            <a:r>
              <a:rPr lang="en-US" altLang="zh-CN" dirty="0">
                <a:solidFill>
                  <a:srgbClr val="000000"/>
                </a:solidFill>
              </a:rPr>
              <a:t>0.30</a:t>
            </a:r>
            <a:r>
              <a:rPr lang="zh-CN" altLang="en-US" dirty="0">
                <a:solidFill>
                  <a:srgbClr val="000000"/>
                </a:solidFill>
              </a:rPr>
              <a:t>元</a:t>
            </a:r>
            <a:r>
              <a:rPr lang="en-US" altLang="zh-CN" dirty="0">
                <a:solidFill>
                  <a:srgbClr val="000000"/>
                </a:solidFill>
              </a:rPr>
              <a:t>/</a:t>
            </a:r>
            <a:r>
              <a:rPr lang="zh-CN" altLang="en-US" dirty="0">
                <a:solidFill>
                  <a:srgbClr val="000000"/>
                </a:solidFill>
              </a:rPr>
              <a:t>册。</a:t>
            </a:r>
          </a:p>
          <a:p>
            <a:pPr>
              <a:lnSpc>
                <a:spcPct val="135000"/>
              </a:lnSpc>
            </a:pPr>
            <a:r>
              <a:rPr lang="zh-CN" altLang="en-US" dirty="0">
                <a:solidFill>
                  <a:srgbClr val="000000"/>
                </a:solidFill>
              </a:rPr>
              <a:t>（</a:t>
            </a:r>
            <a:r>
              <a:rPr lang="en-US" altLang="zh-CN" dirty="0">
                <a:solidFill>
                  <a:srgbClr val="000000"/>
                </a:solidFill>
              </a:rPr>
              <a:t>2</a:t>
            </a:r>
            <a:r>
              <a:rPr lang="zh-CN" altLang="en-US" dirty="0">
                <a:solidFill>
                  <a:srgbClr val="000000"/>
                </a:solidFill>
              </a:rPr>
              <a:t>）光盘借期</a:t>
            </a:r>
            <a:r>
              <a:rPr lang="en-US" altLang="zh-CN" dirty="0">
                <a:solidFill>
                  <a:srgbClr val="000000"/>
                </a:solidFill>
              </a:rPr>
              <a:t>7</a:t>
            </a:r>
            <a:r>
              <a:rPr lang="zh-CN" altLang="en-US" dirty="0">
                <a:solidFill>
                  <a:srgbClr val="000000"/>
                </a:solidFill>
              </a:rPr>
              <a:t>天，不可续借，逾期视作违章；</a:t>
            </a:r>
          </a:p>
          <a:p>
            <a:pPr>
              <a:lnSpc>
                <a:spcPct val="135000"/>
              </a:lnSpc>
            </a:pPr>
            <a:r>
              <a:rPr lang="zh-CN" altLang="en-US" dirty="0">
                <a:solidFill>
                  <a:srgbClr val="000000"/>
                </a:solidFill>
              </a:rPr>
              <a:t>（</a:t>
            </a:r>
            <a:r>
              <a:rPr lang="en-US" altLang="zh-CN" dirty="0">
                <a:solidFill>
                  <a:srgbClr val="000000"/>
                </a:solidFill>
              </a:rPr>
              <a:t>3</a:t>
            </a:r>
            <a:r>
              <a:rPr lang="zh-CN" altLang="en-US" dirty="0">
                <a:solidFill>
                  <a:srgbClr val="000000"/>
                </a:solidFill>
              </a:rPr>
              <a:t>）外文书谱、过刊、工具书、珍贵的馆藏书及</a:t>
            </a:r>
            <a:r>
              <a:rPr lang="en-US" altLang="zh-CN" dirty="0">
                <a:solidFill>
                  <a:srgbClr val="000000"/>
                </a:solidFill>
              </a:rPr>
              <a:t>1949</a:t>
            </a:r>
            <a:r>
              <a:rPr lang="zh-CN" altLang="en-US" dirty="0">
                <a:solidFill>
                  <a:srgbClr val="000000"/>
                </a:solidFill>
              </a:rPr>
              <a:t>年以前出版的书谱只能在馆内阅览或复印，不外借。如遇复印机故障等特殊情况，读者可凭校园卡在图书馆借还书处进行复印借阅登记，将书刊携至馆外复印，复印借阅图书需当天归还；</a:t>
            </a:r>
          </a:p>
          <a:p>
            <a:pPr>
              <a:lnSpc>
                <a:spcPct val="135000"/>
              </a:lnSpc>
            </a:pPr>
            <a:r>
              <a:rPr lang="zh-CN" altLang="en-US" dirty="0">
                <a:solidFill>
                  <a:srgbClr val="000000"/>
                </a:solidFill>
              </a:rPr>
              <a:t>（</a:t>
            </a:r>
            <a:r>
              <a:rPr lang="en-US" altLang="zh-CN" dirty="0">
                <a:solidFill>
                  <a:srgbClr val="000000"/>
                </a:solidFill>
              </a:rPr>
              <a:t>4</a:t>
            </a:r>
            <a:r>
              <a:rPr lang="zh-CN" altLang="en-US" dirty="0">
                <a:solidFill>
                  <a:srgbClr val="000000"/>
                </a:solidFill>
              </a:rPr>
              <a:t>）放假前一周需将所借图书归还。放假前一周开始借阅假期图书并应于开学后一周内归还。</a:t>
            </a:r>
          </a:p>
          <a:p>
            <a:pPr>
              <a:lnSpc>
                <a:spcPct val="135000"/>
              </a:lnSpc>
            </a:pPr>
            <a:r>
              <a:rPr lang="zh-CN" altLang="en-US" dirty="0">
                <a:solidFill>
                  <a:srgbClr val="000000"/>
                </a:solidFill>
              </a:rPr>
              <a:t>（</a:t>
            </a:r>
            <a:r>
              <a:rPr lang="en-US" altLang="zh-CN" dirty="0">
                <a:solidFill>
                  <a:srgbClr val="000000"/>
                </a:solidFill>
              </a:rPr>
              <a:t>5</a:t>
            </a:r>
            <a:r>
              <a:rPr lang="zh-CN" altLang="en-US" dirty="0">
                <a:solidFill>
                  <a:srgbClr val="000000"/>
                </a:solidFill>
              </a:rPr>
              <a:t>）借阅图书如有问题可到借还书处请求帮助。</a:t>
            </a:r>
            <a:endParaRPr lang="en-US" altLang="zh-CN" dirty="0">
              <a:solidFill>
                <a:srgbClr val="000000"/>
              </a:solidFill>
            </a:endParaRPr>
          </a:p>
          <a:p>
            <a:pPr>
              <a:lnSpc>
                <a:spcPct val="135000"/>
              </a:lnSpc>
            </a:pPr>
            <a:r>
              <a:rPr lang="zh-CN" altLang="en-US" dirty="0">
                <a:solidFill>
                  <a:srgbClr val="C00000"/>
                </a:solidFill>
              </a:rPr>
              <a:t>读者账号注册：</a:t>
            </a:r>
            <a:r>
              <a:rPr lang="zh-CN" altLang="en-US" dirty="0">
                <a:solidFill>
                  <a:srgbClr val="000000"/>
                </a:solidFill>
              </a:rPr>
              <a:t>本校在编教师及在校正式生由图书馆统一注册读者账号，不需要个人来馆办理。</a:t>
            </a: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借阅服务</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620713"/>
            <a:ext cx="3431218" cy="3631763"/>
          </a:xfrm>
          <a:prstGeom prst="rect">
            <a:avLst/>
          </a:prstGeom>
          <a:solidFill>
            <a:schemeClr val="bg2">
              <a:alpha val="40000"/>
            </a:schemeClr>
          </a:solidFill>
        </p:spPr>
        <p:txBody>
          <a:bodyPr wrap="square" rtlCol="0">
            <a:spAutoFit/>
          </a:bodyPr>
          <a:lstStyle/>
          <a:p>
            <a:r>
              <a:rPr lang="zh-CN" altLang="en-US" sz="2400" b="1" dirty="0">
                <a:latin typeface="宋体" pitchFamily="2" charset="-122"/>
              </a:rPr>
              <a:t>关注图书馆微信公众号，享受移动服务</a:t>
            </a:r>
            <a:endParaRPr lang="en-US" altLang="zh-CN" sz="2400" b="1" dirty="0">
              <a:latin typeface="宋体" pitchFamily="2" charset="-122"/>
            </a:endParaRPr>
          </a:p>
          <a:p>
            <a:r>
              <a:rPr lang="zh-CN" altLang="en-US" sz="2000" dirty="0">
                <a:solidFill>
                  <a:srgbClr val="000000"/>
                </a:solidFill>
                <a:latin typeface="宋体" pitchFamily="2" charset="-122"/>
              </a:rPr>
              <a:t>    </a:t>
            </a:r>
            <a:r>
              <a:rPr lang="zh-CN" altLang="en-US" dirty="0">
                <a:solidFill>
                  <a:srgbClr val="000000"/>
                </a:solidFill>
                <a:latin typeface="宋体" pitchFamily="2" charset="-122"/>
              </a:rPr>
              <a:t>搜索微信公众号“中国音乐学院图书馆”并关注，点击图书馆公众号菜单栏</a:t>
            </a:r>
            <a:r>
              <a:rPr lang="en-US" altLang="zh-CN" dirty="0">
                <a:solidFill>
                  <a:srgbClr val="000000"/>
                </a:solidFill>
                <a:latin typeface="宋体" pitchFamily="2" charset="-122"/>
              </a:rPr>
              <a:t>【</a:t>
            </a:r>
            <a:r>
              <a:rPr lang="zh-CN" altLang="en-US" dirty="0">
                <a:solidFill>
                  <a:srgbClr val="000000"/>
                </a:solidFill>
                <a:latin typeface="宋体" pitchFamily="2" charset="-122"/>
              </a:rPr>
              <a:t>云阅读</a:t>
            </a:r>
            <a:r>
              <a:rPr lang="en-US" altLang="zh-CN" dirty="0">
                <a:solidFill>
                  <a:srgbClr val="000000"/>
                </a:solidFill>
                <a:latin typeface="宋体" pitchFamily="2" charset="-122"/>
              </a:rPr>
              <a:t>】</a:t>
            </a:r>
            <a:r>
              <a:rPr lang="zh-CN" altLang="en-US" dirty="0">
                <a:solidFill>
                  <a:srgbClr val="000000"/>
                </a:solidFill>
                <a:latin typeface="宋体" pitchFamily="2" charset="-122"/>
              </a:rPr>
              <a:t>，进入云阅读界面，就可以随时随地使用图书馆众多数字资源：传统音乐电子杂志、畅销书、有声书、古典音乐、名师课程、人文期刊、主流报纸、英语学习资料</a:t>
            </a:r>
            <a:r>
              <a:rPr lang="en-US" altLang="zh-CN" dirty="0">
                <a:solidFill>
                  <a:srgbClr val="000000"/>
                </a:solidFill>
                <a:latin typeface="宋体" pitchFamily="2" charset="-122"/>
              </a:rPr>
              <a:t>…</a:t>
            </a:r>
          </a:p>
          <a:p>
            <a:r>
              <a:rPr lang="zh-CN" altLang="en-US" dirty="0">
                <a:solidFill>
                  <a:srgbClr val="000000"/>
                </a:solidFill>
                <a:latin typeface="宋体" pitchFamily="2" charset="-122"/>
              </a:rPr>
              <a:t>   </a:t>
            </a:r>
            <a:endParaRPr lang="en-US" altLang="zh-CN" dirty="0">
              <a:solidFill>
                <a:srgbClr val="000000"/>
              </a:solidFill>
              <a:latin typeface="宋体" pitchFamily="2" charset="-122"/>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移动服务</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0034" y="553700"/>
            <a:ext cx="3364523" cy="597019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1676" y="553700"/>
            <a:ext cx="3217985" cy="597019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620713"/>
            <a:ext cx="3431218" cy="4524315"/>
          </a:xfrm>
          <a:prstGeom prst="rect">
            <a:avLst/>
          </a:prstGeom>
          <a:solidFill>
            <a:schemeClr val="bg2">
              <a:alpha val="40000"/>
            </a:schemeClr>
          </a:solidFill>
        </p:spPr>
        <p:txBody>
          <a:bodyPr wrap="square" rtlCol="0">
            <a:spAutoFit/>
          </a:bodyPr>
          <a:lstStyle/>
          <a:p>
            <a:r>
              <a:rPr lang="zh-CN" altLang="en-US" sz="2400" b="1" dirty="0">
                <a:latin typeface="宋体" pitchFamily="2" charset="-122"/>
              </a:rPr>
              <a:t>关注图书馆微信公众号，享受移动服务</a:t>
            </a:r>
            <a:endParaRPr lang="en-US" altLang="zh-CN" sz="2400" b="1" dirty="0">
              <a:latin typeface="宋体" pitchFamily="2" charset="-122"/>
            </a:endParaRPr>
          </a:p>
          <a:p>
            <a:endParaRPr lang="en-US" altLang="zh-CN" sz="2400" b="1" dirty="0">
              <a:latin typeface="宋体" pitchFamily="2" charset="-122"/>
            </a:endParaRPr>
          </a:p>
          <a:p>
            <a:r>
              <a:rPr lang="zh-CN" altLang="en-US" b="1" dirty="0">
                <a:solidFill>
                  <a:srgbClr val="000000"/>
                </a:solidFill>
                <a:latin typeface="宋体" pitchFamily="2" charset="-122"/>
              </a:rPr>
              <a:t>订阅图书馆微信公众号合集</a:t>
            </a:r>
            <a:endParaRPr lang="en-US" altLang="zh-CN" b="1" dirty="0">
              <a:solidFill>
                <a:srgbClr val="000000"/>
              </a:solidFill>
              <a:latin typeface="宋体" pitchFamily="2" charset="-122"/>
            </a:endParaRPr>
          </a:p>
          <a:p>
            <a:r>
              <a:rPr lang="zh-CN" altLang="en-US" dirty="0">
                <a:solidFill>
                  <a:srgbClr val="000000"/>
                </a:solidFill>
                <a:latin typeface="宋体" pitchFamily="2" charset="-122"/>
              </a:rPr>
              <a:t>目前，图书馆微信公众号有</a:t>
            </a:r>
            <a:r>
              <a:rPr lang="en-US" altLang="zh-CN" dirty="0">
                <a:solidFill>
                  <a:srgbClr val="000000"/>
                </a:solidFill>
                <a:latin typeface="宋体" pitchFamily="2" charset="-122"/>
              </a:rPr>
              <a:t>【</a:t>
            </a:r>
            <a:r>
              <a:rPr lang="zh-CN" altLang="en-US" dirty="0">
                <a:solidFill>
                  <a:srgbClr val="000000"/>
                </a:solidFill>
                <a:latin typeface="宋体" pitchFamily="2" charset="-122"/>
              </a:rPr>
              <a:t>国音图书馆专题微课</a:t>
            </a:r>
            <a:r>
              <a:rPr lang="en-US" altLang="zh-CN" dirty="0">
                <a:solidFill>
                  <a:srgbClr val="000000"/>
                </a:solidFill>
                <a:latin typeface="宋体" pitchFamily="2" charset="-122"/>
              </a:rPr>
              <a:t>】</a:t>
            </a:r>
            <a:r>
              <a:rPr lang="zh-CN" altLang="en-US" dirty="0">
                <a:solidFill>
                  <a:srgbClr val="000000"/>
                </a:solidFill>
                <a:latin typeface="宋体" pitchFamily="2" charset="-122"/>
              </a:rPr>
              <a:t>和</a:t>
            </a:r>
            <a:r>
              <a:rPr lang="en-US" altLang="zh-CN" dirty="0">
                <a:solidFill>
                  <a:srgbClr val="000000"/>
                </a:solidFill>
                <a:latin typeface="宋体" pitchFamily="2" charset="-122"/>
              </a:rPr>
              <a:t>【</a:t>
            </a:r>
            <a:r>
              <a:rPr lang="zh-CN" altLang="en-US" dirty="0">
                <a:solidFill>
                  <a:srgbClr val="000000"/>
                </a:solidFill>
                <a:latin typeface="宋体" pitchFamily="2" charset="-122"/>
              </a:rPr>
              <a:t>校史电台</a:t>
            </a:r>
            <a:r>
              <a:rPr lang="en-US" altLang="zh-CN" dirty="0">
                <a:solidFill>
                  <a:srgbClr val="000000"/>
                </a:solidFill>
                <a:latin typeface="宋体" pitchFamily="2" charset="-122"/>
              </a:rPr>
              <a:t>】</a:t>
            </a:r>
            <a:r>
              <a:rPr lang="zh-CN" altLang="en-US" dirty="0">
                <a:solidFill>
                  <a:srgbClr val="000000"/>
                </a:solidFill>
                <a:latin typeface="宋体" pitchFamily="2" charset="-122"/>
              </a:rPr>
              <a:t>两个合集。</a:t>
            </a:r>
            <a:endParaRPr lang="en-US" altLang="zh-CN" dirty="0">
              <a:solidFill>
                <a:srgbClr val="000000"/>
              </a:solidFill>
              <a:latin typeface="宋体" pitchFamily="2" charset="-122"/>
            </a:endParaRPr>
          </a:p>
          <a:p>
            <a:r>
              <a:rPr lang="zh-CN" altLang="en-US" dirty="0">
                <a:solidFill>
                  <a:srgbClr val="000000"/>
                </a:solidFill>
                <a:latin typeface="宋体" pitchFamily="2" charset="-122"/>
              </a:rPr>
              <a:t>微课合集：图书馆精心策划制作了一系列的精品微课来帮助“国宝”们更充分地了解并利用馆内的实体馆藏、电子资源以及特色馆藏，并掌握这些资源的基本使用方法。</a:t>
            </a:r>
            <a:endParaRPr lang="en-US" altLang="zh-CN" dirty="0">
              <a:solidFill>
                <a:srgbClr val="000000"/>
              </a:solidFill>
              <a:latin typeface="宋体" pitchFamily="2" charset="-122"/>
            </a:endParaRPr>
          </a:p>
          <a:p>
            <a:r>
              <a:rPr lang="zh-CN" altLang="en-US" dirty="0">
                <a:solidFill>
                  <a:srgbClr val="000000"/>
                </a:solidFill>
                <a:latin typeface="宋体" pitchFamily="2" charset="-122"/>
              </a:rPr>
              <a:t>校史合集由图书馆校史与博物部出品。</a:t>
            </a:r>
            <a:endParaRPr lang="en-US" altLang="zh-CN" dirty="0">
              <a:solidFill>
                <a:srgbClr val="000000"/>
              </a:solidFill>
              <a:latin typeface="宋体" pitchFamily="2" charset="-122"/>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移动服务</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39492" y="553700"/>
            <a:ext cx="3232907" cy="597019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97091" y="553700"/>
            <a:ext cx="3079067" cy="5970192"/>
          </a:xfrm>
          <a:prstGeom prst="rect">
            <a:avLst/>
          </a:prstGeom>
        </p:spPr>
      </p:pic>
    </p:spTree>
    <p:extLst>
      <p:ext uri="{BB962C8B-B14F-4D97-AF65-F5344CB8AC3E}">
        <p14:creationId xmlns:p14="http://schemas.microsoft.com/office/powerpoint/2010/main" val="2050927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763480"/>
            <a:ext cx="10768612" cy="5810245"/>
          </a:xfrm>
          <a:prstGeom prst="rect">
            <a:avLst/>
          </a:prstGeom>
          <a:solidFill>
            <a:schemeClr val="bg2">
              <a:alpha val="40000"/>
            </a:schemeClr>
          </a:solidFill>
        </p:spPr>
        <p:txBody>
          <a:bodyPr wrap="square" rtlCol="0">
            <a:spAutoFit/>
          </a:bodyPr>
          <a:lstStyle/>
          <a:p>
            <a:pPr>
              <a:lnSpc>
                <a:spcPct val="125000"/>
              </a:lnSpc>
            </a:pPr>
            <a:r>
              <a:rPr lang="zh-CN" altLang="en-US" sz="2000" dirty="0">
                <a:solidFill>
                  <a:srgbClr val="000000"/>
                </a:solidFill>
                <a:latin typeface="宋体" pitchFamily="2" charset="-122"/>
              </a:rPr>
              <a:t>    我馆已加入北京地区高校图书馆文献资源保障体系</a:t>
            </a:r>
            <a:r>
              <a:rPr lang="en-US" altLang="zh-CN" sz="2000" dirty="0">
                <a:solidFill>
                  <a:srgbClr val="000000"/>
                </a:solidFill>
                <a:latin typeface="宋体" pitchFamily="2" charset="-122"/>
              </a:rPr>
              <a:t>(Beijing Academic Library </a:t>
            </a:r>
            <a:r>
              <a:rPr lang="zh-CN" altLang="en-US" sz="2000" dirty="0">
                <a:solidFill>
                  <a:srgbClr val="000000"/>
                </a:solidFill>
                <a:latin typeface="宋体" pitchFamily="2" charset="-122"/>
              </a:rPr>
              <a:t>＆ </a:t>
            </a:r>
            <a:r>
              <a:rPr lang="en-US" altLang="zh-CN" sz="2000" dirty="0">
                <a:solidFill>
                  <a:srgbClr val="000000"/>
                </a:solidFill>
                <a:latin typeface="宋体" pitchFamily="2" charset="-122"/>
              </a:rPr>
              <a:t>Information System </a:t>
            </a:r>
            <a:r>
              <a:rPr lang="zh-CN" altLang="en-US" sz="2000" dirty="0">
                <a:solidFill>
                  <a:srgbClr val="000000"/>
                </a:solidFill>
                <a:latin typeface="宋体" pitchFamily="2" charset="-122"/>
              </a:rPr>
              <a:t>，简称 </a:t>
            </a:r>
            <a:r>
              <a:rPr lang="en-US" altLang="zh-CN" sz="2000" dirty="0">
                <a:solidFill>
                  <a:srgbClr val="000000"/>
                </a:solidFill>
                <a:latin typeface="宋体" pitchFamily="2" charset="-122"/>
              </a:rPr>
              <a:t>BALIS)</a:t>
            </a:r>
            <a:r>
              <a:rPr lang="zh-CN" altLang="en-US" sz="2000" dirty="0">
                <a:solidFill>
                  <a:srgbClr val="000000"/>
                </a:solidFill>
                <a:latin typeface="宋体" pitchFamily="2" charset="-122"/>
              </a:rPr>
              <a:t>，可使用</a:t>
            </a:r>
            <a:r>
              <a:rPr lang="en-US" altLang="zh-CN" sz="2000" dirty="0">
                <a:solidFill>
                  <a:srgbClr val="000000"/>
                </a:solidFill>
                <a:latin typeface="宋体" pitchFamily="2" charset="-122"/>
              </a:rPr>
              <a:t>BALIS</a:t>
            </a:r>
            <a:r>
              <a:rPr lang="zh-CN" altLang="en-US" sz="2000" dirty="0">
                <a:solidFill>
                  <a:srgbClr val="000000"/>
                </a:solidFill>
                <a:latin typeface="宋体" pitchFamily="2" charset="-122"/>
              </a:rPr>
              <a:t>馆际互借与文献传递服务，这是文献资源共享的一种重要方式。</a:t>
            </a:r>
            <a:endParaRPr lang="en-US" altLang="zh-CN" sz="2000" dirty="0">
              <a:solidFill>
                <a:srgbClr val="000000"/>
              </a:solidFill>
              <a:latin typeface="宋体" pitchFamily="2" charset="-122"/>
            </a:endParaRPr>
          </a:p>
          <a:p>
            <a:pPr>
              <a:lnSpc>
                <a:spcPct val="125000"/>
              </a:lnSpc>
            </a:pPr>
            <a:r>
              <a:rPr lang="zh-CN" altLang="en-US" sz="2000" dirty="0">
                <a:solidFill>
                  <a:srgbClr val="000000"/>
                </a:solidFill>
                <a:latin typeface="宋体" pitchFamily="2" charset="-122"/>
              </a:rPr>
              <a:t>    馆际互借指图书馆工作人员根据读者的需求，将本馆没有收藏的文献，从其他收藏馆借阅过来供读者使用的一种服务。所有馆际互借的图书经过物流运送到各个成员馆，由成员馆通知读者到馆取书。</a:t>
            </a:r>
            <a:r>
              <a:rPr lang="en-US" altLang="zh-CN" sz="2000" dirty="0">
                <a:solidFill>
                  <a:srgbClr val="000000"/>
                </a:solidFill>
                <a:latin typeface="宋体" pitchFamily="2" charset="-122"/>
              </a:rPr>
              <a:t>BALIS </a:t>
            </a:r>
            <a:r>
              <a:rPr lang="zh-CN" altLang="en-US" sz="2000" dirty="0">
                <a:solidFill>
                  <a:srgbClr val="000000"/>
                </a:solidFill>
                <a:latin typeface="宋体" pitchFamily="2" charset="-122"/>
              </a:rPr>
              <a:t>原文传递系统的资源主要包括各成员馆所收藏的中外文图书、期刊论文、学位论文及电子资源等，古籍、民国旧报刊等特殊文献是否提供原文传递服务，须遵照成员馆的具体规定执行。</a:t>
            </a:r>
            <a:endParaRPr lang="en-US" altLang="zh-CN" sz="2000" dirty="0">
              <a:solidFill>
                <a:srgbClr val="000000"/>
              </a:solidFill>
              <a:latin typeface="宋体" pitchFamily="2" charset="-122"/>
            </a:endParaRPr>
          </a:p>
          <a:p>
            <a:pPr>
              <a:lnSpc>
                <a:spcPct val="125000"/>
              </a:lnSpc>
            </a:pPr>
            <a:r>
              <a:rPr lang="zh-CN" altLang="en-US" sz="2000" dirty="0">
                <a:solidFill>
                  <a:srgbClr val="000000"/>
                </a:solidFill>
                <a:latin typeface="宋体" pitchFamily="2" charset="-122"/>
              </a:rPr>
              <a:t>    具体请登录图书馆主页点击“馆际互借”、“原文传递”查看</a:t>
            </a:r>
            <a:r>
              <a:rPr lang="zh-CN" altLang="en-US" sz="2000" dirty="0">
                <a:solidFill>
                  <a:srgbClr val="000000"/>
                </a:solidFill>
              </a:rPr>
              <a:t>。</a:t>
            </a:r>
            <a:r>
              <a:rPr lang="zh-CN" altLang="en-US" sz="2000" dirty="0">
                <a:solidFill>
                  <a:srgbClr val="000000"/>
                </a:solidFill>
                <a:latin typeface="宋体" pitchFamily="2" charset="-122"/>
              </a:rPr>
              <a:t>如有问题，请与学科服务部联系。</a:t>
            </a:r>
            <a:r>
              <a:rPr lang="zh-CN" altLang="en-US" sz="2000" dirty="0">
                <a:solidFill>
                  <a:srgbClr val="000000"/>
                </a:solidFill>
              </a:rPr>
              <a:t> 馆际互借一次可以借阅</a:t>
            </a:r>
            <a:r>
              <a:rPr lang="en-US" altLang="zh-CN" sz="2000" dirty="0">
                <a:solidFill>
                  <a:srgbClr val="000000"/>
                </a:solidFill>
              </a:rPr>
              <a:t>3</a:t>
            </a:r>
            <a:r>
              <a:rPr lang="zh-CN" altLang="en-US" sz="2000" dirty="0">
                <a:solidFill>
                  <a:srgbClr val="000000"/>
                </a:solidFill>
              </a:rPr>
              <a:t>本书，借期为一个月，不能续借。中文图书可以向北京地区各高校图书馆借阅，外文原版书可以从国图借阅。免费使用。</a:t>
            </a:r>
            <a:endParaRPr lang="en-US" altLang="zh-CN" sz="2000" dirty="0">
              <a:solidFill>
                <a:srgbClr val="000000"/>
              </a:solidFill>
            </a:endParaRPr>
          </a:p>
          <a:p>
            <a:pPr>
              <a:lnSpc>
                <a:spcPct val="125000"/>
              </a:lnSpc>
            </a:pPr>
            <a:r>
              <a:rPr lang="zh-CN" altLang="en-US" sz="2000" dirty="0">
                <a:solidFill>
                  <a:srgbClr val="000000"/>
                </a:solidFill>
              </a:rPr>
              <a:t>基本流程：系统注册</a:t>
            </a:r>
            <a:r>
              <a:rPr lang="en-US" altLang="zh-CN" sz="2000" dirty="0">
                <a:solidFill>
                  <a:srgbClr val="000000"/>
                </a:solidFill>
              </a:rPr>
              <a:t>——</a:t>
            </a:r>
            <a:r>
              <a:rPr lang="zh-CN" altLang="en-US" sz="2000" dirty="0">
                <a:solidFill>
                  <a:srgbClr val="000000"/>
                </a:solidFill>
              </a:rPr>
              <a:t>系统下单</a:t>
            </a:r>
            <a:r>
              <a:rPr lang="en-US" altLang="zh-CN" sz="2000" dirty="0">
                <a:solidFill>
                  <a:srgbClr val="000000"/>
                </a:solidFill>
              </a:rPr>
              <a:t>——</a:t>
            </a:r>
            <a:r>
              <a:rPr lang="zh-CN" altLang="en-US" sz="2000" dirty="0">
                <a:solidFill>
                  <a:srgbClr val="000000"/>
                </a:solidFill>
              </a:rPr>
              <a:t>等快递</a:t>
            </a:r>
            <a:r>
              <a:rPr lang="en-US" altLang="zh-CN" sz="2000" dirty="0">
                <a:solidFill>
                  <a:srgbClr val="000000"/>
                </a:solidFill>
              </a:rPr>
              <a:t>——</a:t>
            </a:r>
            <a:r>
              <a:rPr lang="zh-CN" altLang="en-US" sz="2000" dirty="0">
                <a:solidFill>
                  <a:srgbClr val="000000"/>
                </a:solidFill>
              </a:rPr>
              <a:t>到本馆取书</a:t>
            </a:r>
            <a:r>
              <a:rPr lang="en-US" altLang="zh-CN" sz="2000" dirty="0">
                <a:solidFill>
                  <a:srgbClr val="000000"/>
                </a:solidFill>
              </a:rPr>
              <a:t>——</a:t>
            </a:r>
            <a:r>
              <a:rPr lang="zh-CN" altLang="en-US" sz="2000" dirty="0">
                <a:solidFill>
                  <a:srgbClr val="000000"/>
                </a:solidFill>
              </a:rPr>
              <a:t>到本馆还书。</a:t>
            </a:r>
            <a:endParaRPr lang="en-US" altLang="zh-CN" sz="2000" dirty="0">
              <a:solidFill>
                <a:srgbClr val="000000"/>
              </a:solidFill>
            </a:endParaRPr>
          </a:p>
          <a:p>
            <a:pPr>
              <a:lnSpc>
                <a:spcPct val="125000"/>
              </a:lnSpc>
            </a:pPr>
            <a:endParaRPr lang="en-US" altLang="zh-CN" sz="2000" b="1" dirty="0">
              <a:solidFill>
                <a:srgbClr val="000000"/>
              </a:solidFill>
              <a:latin typeface="宋体" pitchFamily="2" charset="-122"/>
            </a:endParaRPr>
          </a:p>
          <a:p>
            <a:pPr>
              <a:lnSpc>
                <a:spcPct val="125000"/>
              </a:lnSpc>
            </a:pPr>
            <a:r>
              <a:rPr lang="zh-CN" altLang="en-US" sz="2000" b="1" dirty="0">
                <a:solidFill>
                  <a:srgbClr val="000000"/>
                </a:solidFill>
                <a:latin typeface="宋体" pitchFamily="2" charset="-122"/>
              </a:rPr>
              <a:t>注：</a:t>
            </a:r>
            <a:r>
              <a:rPr lang="en-US" altLang="zh-CN" sz="2000" b="1" dirty="0">
                <a:solidFill>
                  <a:srgbClr val="000000"/>
                </a:solidFill>
                <a:latin typeface="宋体" pitchFamily="2" charset="-122"/>
              </a:rPr>
              <a:t>BALIS</a:t>
            </a:r>
            <a:r>
              <a:rPr lang="zh-CN" altLang="en-US" sz="2000" b="1" dirty="0">
                <a:solidFill>
                  <a:srgbClr val="000000"/>
                </a:solidFill>
                <a:latin typeface="宋体" pitchFamily="2" charset="-122"/>
              </a:rPr>
              <a:t>馆际互借成员馆均签署了服务承诺书，在图书寄收前均会进行消毒处理，请放心借阅。图书馆在三楼阅览室设置了图书消毒机</a:t>
            </a:r>
            <a:r>
              <a:rPr lang="en-US" altLang="zh-CN" sz="2000" b="1" dirty="0">
                <a:solidFill>
                  <a:srgbClr val="000000"/>
                </a:solidFill>
                <a:latin typeface="宋体" pitchFamily="2" charset="-122"/>
              </a:rPr>
              <a:t>,</a:t>
            </a:r>
            <a:r>
              <a:rPr lang="zh-CN" altLang="en-US" sz="2000" b="1" dirty="0">
                <a:solidFill>
                  <a:srgbClr val="000000"/>
                </a:solidFill>
                <a:latin typeface="宋体" pitchFamily="2" charset="-122"/>
              </a:rPr>
              <a:t>读者可免费使用给所借图书杀菌消毒。</a:t>
            </a: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馆际互借服务</a:t>
            </a:r>
          </a:p>
        </p:txBody>
      </p:sp>
    </p:spTree>
    <p:extLst>
      <p:ext uri="{BB962C8B-B14F-4D97-AF65-F5344CB8AC3E}">
        <p14:creationId xmlns:p14="http://schemas.microsoft.com/office/powerpoint/2010/main" val="1974382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763480"/>
            <a:ext cx="10768612" cy="1631216"/>
          </a:xfrm>
          <a:prstGeom prst="rect">
            <a:avLst/>
          </a:prstGeom>
          <a:solidFill>
            <a:schemeClr val="bg2">
              <a:alpha val="40000"/>
            </a:schemeClr>
          </a:solidFill>
        </p:spPr>
        <p:txBody>
          <a:bodyPr wrap="square" rtlCol="0">
            <a:spAutoFit/>
          </a:bodyPr>
          <a:lstStyle/>
          <a:p>
            <a:pPr>
              <a:lnSpc>
                <a:spcPct val="125000"/>
              </a:lnSpc>
            </a:pPr>
            <a:r>
              <a:rPr lang="zh-CN" altLang="en-US" sz="2000" dirty="0"/>
              <a:t>        读者培训是指针对图书馆的文献资源，根据用户的需求针对性的培训推广工作。读者培训主要以讲座的形式开展，重点介绍本馆电子资源的概况、各种中外文数据库的检索技巧和信息服务等。具体讲座内容安排请读者关注校园海报、图书馆微信公众号。如果有讲座培训需求的读者达到</a:t>
            </a:r>
            <a:r>
              <a:rPr lang="en-US" altLang="zh-CN" sz="2000" dirty="0"/>
              <a:t>10</a:t>
            </a:r>
            <a:r>
              <a:rPr lang="zh-CN" altLang="en-US" sz="2000" dirty="0"/>
              <a:t>人或以上，我们也可以针对需求专门安排讲座，具体时间地点可以灵活安排。</a:t>
            </a:r>
            <a:endParaRPr lang="zh-CN" altLang="en-US" sz="2000" b="1" dirty="0">
              <a:solidFill>
                <a:srgbClr val="000000"/>
              </a:solidFill>
              <a:latin typeface="宋体" pitchFamily="2" charset="-122"/>
            </a:endParaRP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培训讲座</a:t>
            </a:r>
          </a:p>
        </p:txBody>
      </p:sp>
      <p:sp>
        <p:nvSpPr>
          <p:cNvPr id="8" name="矩形 7"/>
          <p:cNvSpPr/>
          <p:nvPr/>
        </p:nvSpPr>
        <p:spPr>
          <a:xfrm>
            <a:off x="0" y="2777359"/>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14546" y="2858077"/>
            <a:ext cx="2162660" cy="523220"/>
          </a:xfrm>
          <a:prstGeom prst="rect">
            <a:avLst/>
          </a:prstGeom>
        </p:spPr>
        <p:txBody>
          <a:bodyPr wrap="square">
            <a:spAutoFit/>
          </a:bodyPr>
          <a:lstStyle/>
          <a:p>
            <a:r>
              <a:rPr lang="zh-CN" altLang="en-US" sz="2800" b="1" dirty="0">
                <a:solidFill>
                  <a:srgbClr val="595959"/>
                </a:solidFill>
                <a:latin typeface="幼圆" panose="02010509060101010101" pitchFamily="49" charset="-122"/>
                <a:ea typeface="幼圆" panose="02010509060101010101" pitchFamily="49" charset="-122"/>
              </a:rPr>
              <a:t>读书月活动</a:t>
            </a:r>
          </a:p>
        </p:txBody>
      </p:sp>
      <p:sp>
        <p:nvSpPr>
          <p:cNvPr id="11" name="文本框 14"/>
          <p:cNvSpPr txBox="1"/>
          <p:nvPr/>
        </p:nvSpPr>
        <p:spPr>
          <a:xfrm>
            <a:off x="646796" y="3469895"/>
            <a:ext cx="10768612" cy="2785378"/>
          </a:xfrm>
          <a:prstGeom prst="rect">
            <a:avLst/>
          </a:prstGeom>
          <a:solidFill>
            <a:schemeClr val="bg2">
              <a:alpha val="40000"/>
            </a:schemeClr>
          </a:solidFill>
        </p:spPr>
        <p:txBody>
          <a:bodyPr wrap="square" rtlCol="0">
            <a:spAutoFit/>
          </a:bodyPr>
          <a:lstStyle/>
          <a:p>
            <a:pPr>
              <a:lnSpc>
                <a:spcPct val="125000"/>
              </a:lnSpc>
            </a:pPr>
            <a:r>
              <a:rPr lang="zh-CN" altLang="en-US" sz="2000" dirty="0"/>
              <a:t>       为推广阅读、促进书香校园建设，图书馆每年在“世界读书日”之际会举办读书月系列活动，往届开展了“图书馆微课打卡”、“国音朗读者” 、图书馆资源宣传推荐会、 “乐</a:t>
            </a:r>
            <a:r>
              <a:rPr lang="en-US" altLang="zh-CN" sz="2000" dirty="0"/>
              <a:t>·</a:t>
            </a:r>
            <a:r>
              <a:rPr lang="zh-CN" altLang="en-US" sz="2000" dirty="0"/>
              <a:t>读华章”和乐朗诵会、读书沙龙、“书海寻宝”活动、“换书大集”、观影交流活动、国学大师课、新东方名师英语讲座、馆藏资源与服务专题等形式多样特色鲜明的读者活动；策划并举办了馆藏施万春先生艺术档案展、馆藏李西安先生艺术档案展、馆藏“音乐文学专业”艺术档案展等特藏资源展览；还带领读者参观了国家博物馆“卢浮宫展”与“大英博物馆</a:t>
            </a:r>
            <a:r>
              <a:rPr lang="en-US" altLang="en-US" sz="2000" dirty="0"/>
              <a:t>100</a:t>
            </a:r>
            <a:r>
              <a:rPr lang="zh-CN" altLang="en-US" sz="2000" dirty="0"/>
              <a:t>件文物中的世界史” 展览、首都博物馆“文艺复兴时期意大利艺术、文化和生活”展览等。</a:t>
            </a:r>
            <a:endParaRPr lang="en-US" altLang="zh-CN" sz="2000" dirty="0"/>
          </a:p>
        </p:txBody>
      </p:sp>
    </p:spTree>
    <p:extLst>
      <p:ext uri="{BB962C8B-B14F-4D97-AF65-F5344CB8AC3E}">
        <p14:creationId xmlns:p14="http://schemas.microsoft.com/office/powerpoint/2010/main" val="1974382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noChangeArrowheads="1"/>
          </p:cNvSpPr>
          <p:nvPr>
            <p:ph type="title"/>
          </p:nvPr>
        </p:nvSpPr>
        <p:spPr>
          <a:xfrm>
            <a:off x="609601" y="484189"/>
            <a:ext cx="1934633" cy="415925"/>
          </a:xfrm>
        </p:spPr>
        <p:txBody>
          <a:bodyPr/>
          <a:lstStyle/>
          <a:p>
            <a:pPr algn="l"/>
            <a:r>
              <a:rPr lang="zh-CN" altLang="en-US" sz="1400">
                <a:solidFill>
                  <a:srgbClr val="C00000"/>
                </a:solidFill>
              </a:rPr>
              <a:t>图书馆活动掠影</a:t>
            </a:r>
          </a:p>
        </p:txBody>
      </p:sp>
      <p:sp>
        <p:nvSpPr>
          <p:cNvPr id="30723" name="内容占位符 2"/>
          <p:cNvSpPr>
            <a:spLocks noGrp="1" noChangeArrowheads="1"/>
          </p:cNvSpPr>
          <p:nvPr>
            <p:ph idx="1"/>
          </p:nvPr>
        </p:nvSpPr>
        <p:spPr>
          <a:xfrm>
            <a:off x="609600" y="981075"/>
            <a:ext cx="10972800" cy="5145088"/>
          </a:xfrm>
        </p:spPr>
        <p:txBody>
          <a:bodyPr/>
          <a:lstStyle/>
          <a:p>
            <a:r>
              <a:rPr lang="en-US" altLang="zh-CN" sz="1400" dirty="0"/>
              <a:t>2023</a:t>
            </a:r>
            <a:r>
              <a:rPr lang="zh-CN" altLang="en-US" sz="1400" dirty="0"/>
              <a:t>年“</a:t>
            </a:r>
            <a:r>
              <a:rPr lang="en-US" altLang="zh-CN" sz="1400" dirty="0"/>
              <a:t>4·23</a:t>
            </a:r>
            <a:r>
              <a:rPr lang="zh-CN" altLang="en-US" sz="1400" dirty="0"/>
              <a:t>世界读书日”图书馆资源宣传推荐会</a:t>
            </a: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2285" y="1624259"/>
            <a:ext cx="4559300" cy="4588970"/>
          </a:xfrm>
          <a:prstGeom prst="rect">
            <a:avLst/>
          </a:prstGeom>
          <a:noFill/>
          <a:ln w="9525">
            <a:noFill/>
            <a:miter lim="800000"/>
            <a:headEnd/>
            <a:tailEnd/>
          </a:ln>
        </p:spPr>
      </p:pic>
      <p:pic>
        <p:nvPicPr>
          <p:cNvPr id="3072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9326607" y="4221804"/>
            <a:ext cx="2255794" cy="1985319"/>
          </a:xfrm>
          <a:prstGeom prst="rect">
            <a:avLst/>
          </a:prstGeom>
          <a:noFill/>
          <a:ln w="9525">
            <a:noFill/>
            <a:miter lim="800000"/>
            <a:headEnd/>
            <a:tailEnd/>
          </a:ln>
        </p:spPr>
      </p:pic>
      <p:pic>
        <p:nvPicPr>
          <p:cNvPr id="30726" name="图片 5"/>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5640048" y="4145734"/>
            <a:ext cx="3600918" cy="2061390"/>
          </a:xfrm>
          <a:prstGeom prst="rect">
            <a:avLst/>
          </a:prstGeom>
          <a:noFill/>
          <a:ln w="9525">
            <a:noFill/>
            <a:miter lim="800000"/>
            <a:headEnd/>
            <a:tailEnd/>
          </a:ln>
        </p:spPr>
      </p:pic>
      <p:pic>
        <p:nvPicPr>
          <p:cNvPr id="30727" name="图片 6"/>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rot="5400000">
            <a:off x="9131729" y="1695064"/>
            <a:ext cx="2645546" cy="2255794"/>
          </a:xfrm>
          <a:prstGeom prst="rect">
            <a:avLst/>
          </a:prstGeom>
          <a:noFill/>
          <a:ln w="9525">
            <a:noFill/>
            <a:miter lim="800000"/>
            <a:headEnd/>
            <a:tailEnd/>
          </a:ln>
        </p:spPr>
      </p:pic>
      <p:pic>
        <p:nvPicPr>
          <p:cNvPr id="3" name="图片 2">
            <a:extLst>
              <a:ext uri="{FF2B5EF4-FFF2-40B4-BE49-F238E27FC236}">
                <a16:creationId xmlns:a16="http://schemas.microsoft.com/office/drawing/2014/main" id="{693EDB3F-E9EE-41E6-A6C3-E4BAD3348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9806" y="1577632"/>
            <a:ext cx="3551160" cy="239125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noChangeArrowheads="1"/>
          </p:cNvSpPr>
          <p:nvPr>
            <p:ph type="title"/>
          </p:nvPr>
        </p:nvSpPr>
        <p:spPr>
          <a:xfrm>
            <a:off x="609601" y="484189"/>
            <a:ext cx="1934633" cy="415925"/>
          </a:xfrm>
        </p:spPr>
        <p:txBody>
          <a:bodyPr/>
          <a:lstStyle/>
          <a:p>
            <a:pPr algn="l"/>
            <a:r>
              <a:rPr lang="zh-CN" altLang="en-US" sz="1400">
                <a:solidFill>
                  <a:srgbClr val="C00000"/>
                </a:solidFill>
              </a:rPr>
              <a:t>图书馆活动掠影</a:t>
            </a:r>
          </a:p>
        </p:txBody>
      </p:sp>
      <p:sp>
        <p:nvSpPr>
          <p:cNvPr id="30723" name="内容占位符 2"/>
          <p:cNvSpPr>
            <a:spLocks noGrp="1" noChangeArrowheads="1"/>
          </p:cNvSpPr>
          <p:nvPr>
            <p:ph idx="1"/>
          </p:nvPr>
        </p:nvSpPr>
        <p:spPr>
          <a:xfrm>
            <a:off x="609600" y="981075"/>
            <a:ext cx="10972800" cy="5145088"/>
          </a:xfrm>
        </p:spPr>
        <p:txBody>
          <a:bodyPr/>
          <a:lstStyle/>
          <a:p>
            <a:r>
              <a:rPr lang="zh-CN" altLang="en-US" sz="1400" dirty="0"/>
              <a:t>“乐</a:t>
            </a:r>
            <a:r>
              <a:rPr lang="en-US" altLang="zh-CN" sz="1400" dirty="0"/>
              <a:t>·</a:t>
            </a:r>
            <a:r>
              <a:rPr lang="zh-CN" altLang="en-US" sz="1400" dirty="0"/>
              <a:t>读华章”和乐朗诵会</a:t>
            </a:r>
            <a:endParaRPr lang="en-US" altLang="zh-CN" sz="1400" dirty="0"/>
          </a:p>
          <a:p>
            <a:endParaRPr lang="zh-CN" altLang="en-US" sz="1400" dirty="0"/>
          </a:p>
        </p:txBody>
      </p:sp>
      <p:pic>
        <p:nvPicPr>
          <p:cNvPr id="3" name="图片 2">
            <a:extLst>
              <a:ext uri="{FF2B5EF4-FFF2-40B4-BE49-F238E27FC236}">
                <a16:creationId xmlns:a16="http://schemas.microsoft.com/office/drawing/2014/main" id="{9DEF2354-E617-42A5-A3B7-5578E74D3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02458"/>
            <a:ext cx="5071353" cy="5071353"/>
          </a:xfrm>
          <a:prstGeom prst="rect">
            <a:avLst/>
          </a:prstGeom>
        </p:spPr>
      </p:pic>
      <p:pic>
        <p:nvPicPr>
          <p:cNvPr id="5" name="图片 4">
            <a:extLst>
              <a:ext uri="{FF2B5EF4-FFF2-40B4-BE49-F238E27FC236}">
                <a16:creationId xmlns:a16="http://schemas.microsoft.com/office/drawing/2014/main" id="{0AFED556-E0D1-43C2-B460-786B3100C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0953" y="3429839"/>
            <a:ext cx="5651770" cy="2820148"/>
          </a:xfrm>
          <a:prstGeom prst="rect">
            <a:avLst/>
          </a:prstGeom>
        </p:spPr>
      </p:pic>
      <p:pic>
        <p:nvPicPr>
          <p:cNvPr id="7" name="图片 6">
            <a:extLst>
              <a:ext uri="{FF2B5EF4-FFF2-40B4-BE49-F238E27FC236}">
                <a16:creationId xmlns:a16="http://schemas.microsoft.com/office/drawing/2014/main" id="{13CC443B-6588-49A3-BE5C-1BD389AD2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0954" y="287369"/>
            <a:ext cx="5651770" cy="3091968"/>
          </a:xfrm>
          <a:prstGeom prst="rect">
            <a:avLst/>
          </a:prstGeom>
        </p:spPr>
      </p:pic>
    </p:spTree>
    <p:extLst>
      <p:ext uri="{BB962C8B-B14F-4D97-AF65-F5344CB8AC3E}">
        <p14:creationId xmlns:p14="http://schemas.microsoft.com/office/powerpoint/2010/main" val="2128604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noChangeArrowheads="1"/>
          </p:cNvSpPr>
          <p:nvPr>
            <p:ph type="title"/>
          </p:nvPr>
        </p:nvSpPr>
        <p:spPr>
          <a:xfrm>
            <a:off x="609601" y="484189"/>
            <a:ext cx="1934633" cy="415925"/>
          </a:xfrm>
        </p:spPr>
        <p:txBody>
          <a:bodyPr/>
          <a:lstStyle/>
          <a:p>
            <a:pPr algn="l"/>
            <a:r>
              <a:rPr lang="zh-CN" altLang="en-US" sz="1400">
                <a:solidFill>
                  <a:srgbClr val="C00000"/>
                </a:solidFill>
              </a:rPr>
              <a:t>图书馆活动掠影</a:t>
            </a:r>
          </a:p>
        </p:txBody>
      </p:sp>
      <p:sp>
        <p:nvSpPr>
          <p:cNvPr id="30723" name="内容占位符 2"/>
          <p:cNvSpPr>
            <a:spLocks noGrp="1" noChangeArrowheads="1"/>
          </p:cNvSpPr>
          <p:nvPr>
            <p:ph idx="1"/>
          </p:nvPr>
        </p:nvSpPr>
        <p:spPr>
          <a:xfrm>
            <a:off x="609600" y="981075"/>
            <a:ext cx="10972800" cy="5145088"/>
          </a:xfrm>
        </p:spPr>
        <p:txBody>
          <a:bodyPr/>
          <a:lstStyle/>
          <a:p>
            <a:r>
              <a:rPr lang="zh-CN" altLang="en-US" sz="1400" dirty="0"/>
              <a:t>国家博物馆、首都博物馆、国家典籍博物馆、观复博物馆参观活动</a:t>
            </a:r>
          </a:p>
        </p:txBody>
      </p:sp>
      <p:pic>
        <p:nvPicPr>
          <p:cNvPr id="30724" name="Picture 2"/>
          <p:cNvPicPr>
            <a:picLocks noChangeAspect="1" noChangeArrowheads="1"/>
          </p:cNvPicPr>
          <p:nvPr/>
        </p:nvPicPr>
        <p:blipFill>
          <a:blip r:embed="rId2"/>
          <a:srcRect/>
          <a:stretch>
            <a:fillRect/>
          </a:stretch>
        </p:blipFill>
        <p:spPr bwMode="auto">
          <a:xfrm>
            <a:off x="912285" y="1500188"/>
            <a:ext cx="4559300" cy="4837112"/>
          </a:xfrm>
          <a:prstGeom prst="rect">
            <a:avLst/>
          </a:prstGeom>
          <a:noFill/>
          <a:ln w="9525">
            <a:noFill/>
            <a:miter lim="800000"/>
            <a:headEnd/>
            <a:tailEnd/>
          </a:ln>
        </p:spPr>
      </p:pic>
      <p:pic>
        <p:nvPicPr>
          <p:cNvPr id="30725" name="Picture 4"/>
          <p:cNvPicPr>
            <a:picLocks noChangeAspect="1" noChangeArrowheads="1"/>
          </p:cNvPicPr>
          <p:nvPr/>
        </p:nvPicPr>
        <p:blipFill>
          <a:blip r:embed="rId3"/>
          <a:stretch>
            <a:fillRect/>
          </a:stretch>
        </p:blipFill>
        <p:spPr bwMode="auto">
          <a:xfrm>
            <a:off x="5712884" y="1509204"/>
            <a:ext cx="3528770" cy="2645546"/>
          </a:xfrm>
          <a:prstGeom prst="rect">
            <a:avLst/>
          </a:prstGeom>
          <a:noFill/>
          <a:ln w="9525">
            <a:noFill/>
            <a:miter lim="800000"/>
            <a:headEnd/>
            <a:tailEnd/>
          </a:ln>
        </p:spPr>
      </p:pic>
      <p:pic>
        <p:nvPicPr>
          <p:cNvPr id="30726" name="图片 5"/>
          <p:cNvPicPr>
            <a:picLocks noChangeAspect="1"/>
          </p:cNvPicPr>
          <p:nvPr/>
        </p:nvPicPr>
        <p:blipFill>
          <a:blip r:embed="rId4"/>
          <a:srcRect/>
          <a:stretch>
            <a:fillRect/>
          </a:stretch>
        </p:blipFill>
        <p:spPr bwMode="auto">
          <a:xfrm>
            <a:off x="5712885" y="4318000"/>
            <a:ext cx="5869516" cy="2019300"/>
          </a:xfrm>
          <a:prstGeom prst="rect">
            <a:avLst/>
          </a:prstGeom>
          <a:noFill/>
          <a:ln w="9525">
            <a:noFill/>
            <a:miter lim="800000"/>
            <a:headEnd/>
            <a:tailEnd/>
          </a:ln>
        </p:spPr>
      </p:pic>
      <p:pic>
        <p:nvPicPr>
          <p:cNvPr id="30727" name="图片 6"/>
          <p:cNvPicPr>
            <a:picLocks noChangeAspect="1"/>
          </p:cNvPicPr>
          <p:nvPr/>
        </p:nvPicPr>
        <p:blipFill>
          <a:blip r:embed="rId5"/>
          <a:srcRect/>
          <a:stretch>
            <a:fillRect/>
          </a:stretch>
        </p:blipFill>
        <p:spPr bwMode="auto">
          <a:xfrm>
            <a:off x="9330431" y="1500188"/>
            <a:ext cx="2251969" cy="2698750"/>
          </a:xfrm>
          <a:prstGeom prst="rect">
            <a:avLst/>
          </a:prstGeom>
          <a:noFill/>
          <a:ln w="9525">
            <a:noFill/>
            <a:miter lim="800000"/>
            <a:headEnd/>
            <a:tailEnd/>
          </a:ln>
        </p:spPr>
      </p:pic>
    </p:spTree>
    <p:extLst>
      <p:ext uri="{BB962C8B-B14F-4D97-AF65-F5344CB8AC3E}">
        <p14:creationId xmlns:p14="http://schemas.microsoft.com/office/powerpoint/2010/main" val="3387125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noChangeArrowheads="1"/>
          </p:cNvSpPr>
          <p:nvPr>
            <p:ph type="title"/>
          </p:nvPr>
        </p:nvSpPr>
        <p:spPr>
          <a:xfrm>
            <a:off x="527051" y="274639"/>
            <a:ext cx="7406216" cy="346075"/>
          </a:xfrm>
        </p:spPr>
        <p:txBody>
          <a:bodyPr/>
          <a:lstStyle/>
          <a:p>
            <a:pPr algn="l"/>
            <a:r>
              <a:rPr lang="zh-CN" altLang="en-US" sz="1400"/>
              <a:t>读书月 “书海寻宝” 游戏</a:t>
            </a:r>
          </a:p>
        </p:txBody>
      </p:sp>
      <p:pic>
        <p:nvPicPr>
          <p:cNvPr id="31747" name="Picture 2"/>
          <p:cNvPicPr>
            <a:picLocks noChangeAspect="1" noChangeArrowheads="1"/>
          </p:cNvPicPr>
          <p:nvPr/>
        </p:nvPicPr>
        <p:blipFill>
          <a:blip r:embed="rId2"/>
          <a:srcRect/>
          <a:stretch>
            <a:fillRect/>
          </a:stretch>
        </p:blipFill>
        <p:spPr bwMode="auto">
          <a:xfrm>
            <a:off x="814918" y="836614"/>
            <a:ext cx="5005916" cy="2886075"/>
          </a:xfrm>
          <a:prstGeom prst="rect">
            <a:avLst/>
          </a:prstGeom>
          <a:noFill/>
          <a:ln w="9525">
            <a:noFill/>
            <a:miter lim="800000"/>
            <a:headEnd/>
            <a:tailEnd/>
          </a:ln>
        </p:spPr>
      </p:pic>
      <p:pic>
        <p:nvPicPr>
          <p:cNvPr id="31748" name="Picture 3"/>
          <p:cNvPicPr>
            <a:picLocks noChangeAspect="1" noChangeArrowheads="1"/>
          </p:cNvPicPr>
          <p:nvPr/>
        </p:nvPicPr>
        <p:blipFill>
          <a:blip r:embed="rId3"/>
          <a:srcRect/>
          <a:stretch>
            <a:fillRect/>
          </a:stretch>
        </p:blipFill>
        <p:spPr bwMode="auto">
          <a:xfrm>
            <a:off x="6383867" y="846138"/>
            <a:ext cx="4800600" cy="2876550"/>
          </a:xfrm>
          <a:prstGeom prst="rect">
            <a:avLst/>
          </a:prstGeom>
          <a:noFill/>
          <a:ln w="9525">
            <a:noFill/>
            <a:miter lim="800000"/>
            <a:headEnd/>
            <a:tailEnd/>
          </a:ln>
        </p:spPr>
      </p:pic>
      <p:pic>
        <p:nvPicPr>
          <p:cNvPr id="31749" name="Picture 4"/>
          <p:cNvPicPr>
            <a:picLocks noGrp="1" noChangeAspect="1" noChangeArrowheads="1"/>
          </p:cNvPicPr>
          <p:nvPr>
            <p:ph idx="1"/>
          </p:nvPr>
        </p:nvPicPr>
        <p:blipFill>
          <a:blip r:embed="rId4"/>
          <a:srcRect/>
          <a:stretch>
            <a:fillRect/>
          </a:stretch>
        </p:blipFill>
        <p:spPr>
          <a:xfrm>
            <a:off x="778934" y="3862388"/>
            <a:ext cx="5041900" cy="2749550"/>
          </a:xfrm>
          <a:noFill/>
        </p:spPr>
      </p:pic>
      <p:pic>
        <p:nvPicPr>
          <p:cNvPr id="31750" name="Picture 5"/>
          <p:cNvPicPr>
            <a:picLocks noChangeAspect="1" noChangeArrowheads="1"/>
          </p:cNvPicPr>
          <p:nvPr/>
        </p:nvPicPr>
        <p:blipFill>
          <a:blip r:embed="rId5"/>
          <a:srcRect/>
          <a:stretch>
            <a:fillRect/>
          </a:stretch>
        </p:blipFill>
        <p:spPr bwMode="auto">
          <a:xfrm>
            <a:off x="6383867" y="3862389"/>
            <a:ext cx="4800600" cy="275748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本馆概况</a:t>
            </a:r>
          </a:p>
        </p:txBody>
      </p:sp>
      <p:sp>
        <p:nvSpPr>
          <p:cNvPr id="8" name="矩形 7"/>
          <p:cNvSpPr/>
          <p:nvPr/>
        </p:nvSpPr>
        <p:spPr>
          <a:xfrm>
            <a:off x="1082040" y="1291431"/>
            <a:ext cx="152400" cy="4655348"/>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09753" y="1773238"/>
            <a:ext cx="743447" cy="584775"/>
          </a:xfrm>
          <a:prstGeom prst="rect">
            <a:avLst/>
          </a:prstGeom>
          <a:noFill/>
        </p:spPr>
        <p:txBody>
          <a:bodyPr wrap="square" rtlCol="0">
            <a:spAutoFit/>
          </a:bodyPr>
          <a:lstStyle/>
          <a:p>
            <a:r>
              <a:rPr lang="en-US" altLang="zh-CN" sz="3200" dirty="0">
                <a:solidFill>
                  <a:schemeClr val="bg1"/>
                </a:solidFill>
                <a:latin typeface="Broadway" panose="04040905080B02020502" pitchFamily="82" charset="0"/>
              </a:rPr>
              <a:t>01</a:t>
            </a:r>
            <a:endParaRPr lang="zh-CN" altLang="en-US" sz="3200" dirty="0">
              <a:solidFill>
                <a:schemeClr val="bg1"/>
              </a:solidFill>
              <a:latin typeface="Broadway" panose="04040905080B02020502" pitchFamily="82" charset="0"/>
            </a:endParaRPr>
          </a:p>
        </p:txBody>
      </p:sp>
      <p:sp>
        <p:nvSpPr>
          <p:cNvPr id="11" name="文本框 10"/>
          <p:cNvSpPr txBox="1"/>
          <p:nvPr/>
        </p:nvSpPr>
        <p:spPr>
          <a:xfrm>
            <a:off x="5809753" y="2853267"/>
            <a:ext cx="743447" cy="584775"/>
          </a:xfrm>
          <a:prstGeom prst="rect">
            <a:avLst/>
          </a:prstGeom>
          <a:noFill/>
        </p:spPr>
        <p:txBody>
          <a:bodyPr wrap="square" rtlCol="0">
            <a:spAutoFit/>
          </a:bodyPr>
          <a:lstStyle/>
          <a:p>
            <a:r>
              <a:rPr lang="en-US" altLang="zh-CN" sz="3200" dirty="0">
                <a:solidFill>
                  <a:schemeClr val="bg1"/>
                </a:solidFill>
                <a:latin typeface="Broadway" panose="04040905080B02020502" pitchFamily="82" charset="0"/>
              </a:rPr>
              <a:t>02</a:t>
            </a:r>
            <a:endParaRPr lang="zh-CN" altLang="en-US" sz="3200" dirty="0">
              <a:solidFill>
                <a:schemeClr val="bg1"/>
              </a:solidFill>
              <a:latin typeface="Broadway" panose="04040905080B02020502" pitchFamily="82" charset="0"/>
            </a:endParaRPr>
          </a:p>
        </p:txBody>
      </p:sp>
      <p:sp>
        <p:nvSpPr>
          <p:cNvPr id="12" name="文本框 11"/>
          <p:cNvSpPr txBox="1"/>
          <p:nvPr/>
        </p:nvSpPr>
        <p:spPr>
          <a:xfrm>
            <a:off x="5809753" y="3933296"/>
            <a:ext cx="804407" cy="584775"/>
          </a:xfrm>
          <a:prstGeom prst="rect">
            <a:avLst/>
          </a:prstGeom>
          <a:noFill/>
        </p:spPr>
        <p:txBody>
          <a:bodyPr wrap="square" rtlCol="0">
            <a:spAutoFit/>
          </a:bodyPr>
          <a:lstStyle/>
          <a:p>
            <a:r>
              <a:rPr lang="en-US" altLang="zh-CN" sz="3200" dirty="0">
                <a:solidFill>
                  <a:schemeClr val="bg1"/>
                </a:solidFill>
                <a:latin typeface="Broadway" panose="04040905080B02020502" pitchFamily="82" charset="0"/>
              </a:rPr>
              <a:t>03</a:t>
            </a:r>
            <a:endParaRPr lang="zh-CN" altLang="en-US" sz="3200" dirty="0">
              <a:solidFill>
                <a:schemeClr val="bg1"/>
              </a:solidFill>
              <a:latin typeface="Broadway" panose="04040905080B02020502" pitchFamily="82" charset="0"/>
            </a:endParaRPr>
          </a:p>
        </p:txBody>
      </p:sp>
      <p:sp>
        <p:nvSpPr>
          <p:cNvPr id="13" name="文本框 12"/>
          <p:cNvSpPr txBox="1"/>
          <p:nvPr/>
        </p:nvSpPr>
        <p:spPr>
          <a:xfrm>
            <a:off x="5809753" y="5013325"/>
            <a:ext cx="728207" cy="584775"/>
          </a:xfrm>
          <a:prstGeom prst="rect">
            <a:avLst/>
          </a:prstGeom>
          <a:noFill/>
        </p:spPr>
        <p:txBody>
          <a:bodyPr wrap="square" rtlCol="0">
            <a:spAutoFit/>
          </a:bodyPr>
          <a:lstStyle/>
          <a:p>
            <a:r>
              <a:rPr lang="en-US" altLang="zh-CN" sz="3200" dirty="0">
                <a:solidFill>
                  <a:schemeClr val="bg1"/>
                </a:solidFill>
                <a:latin typeface="Broadway" panose="04040905080B02020502" pitchFamily="82" charset="0"/>
              </a:rPr>
              <a:t>04</a:t>
            </a:r>
            <a:endParaRPr lang="zh-CN" altLang="en-US" sz="3200" dirty="0">
              <a:solidFill>
                <a:schemeClr val="bg1"/>
              </a:solidFill>
              <a:latin typeface="Broadway" panose="04040905080B02020502" pitchFamily="82" charset="0"/>
            </a:endParaRPr>
          </a:p>
        </p:txBody>
      </p:sp>
      <p:sp>
        <p:nvSpPr>
          <p:cNvPr id="20" name="矩形 19"/>
          <p:cNvSpPr/>
          <p:nvPr/>
        </p:nvSpPr>
        <p:spPr>
          <a:xfrm>
            <a:off x="3737503" y="1305017"/>
            <a:ext cx="7945514" cy="4607511"/>
          </a:xfrm>
          <a:prstGeom prst="rect">
            <a:avLst/>
          </a:prstGeom>
          <a:solidFill>
            <a:schemeClr val="bg2">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3851247" y="1305017"/>
            <a:ext cx="7718025" cy="3732945"/>
          </a:xfrm>
          <a:prstGeom prst="rect">
            <a:avLst/>
          </a:prstGeom>
          <a:noFill/>
        </p:spPr>
        <p:txBody>
          <a:bodyPr wrap="square" rtlCol="0">
            <a:spAutoFit/>
          </a:bodyPr>
          <a:lstStyle/>
          <a:p>
            <a:pPr>
              <a:lnSpc>
                <a:spcPct val="150000"/>
              </a:lnSpc>
              <a:spcBef>
                <a:spcPts val="2400"/>
              </a:spcBef>
            </a:pPr>
            <a:r>
              <a:rPr lang="zh-CN" altLang="en-US" sz="2000" dirty="0"/>
              <a:t>        图书馆现有馆舍面积</a:t>
            </a:r>
            <a:r>
              <a:rPr lang="en-US" altLang="zh-CN" sz="2000" dirty="0"/>
              <a:t>3351㎡</a:t>
            </a:r>
            <a:r>
              <a:rPr lang="zh-CN" altLang="en-US" sz="2000" dirty="0"/>
              <a:t>，阅览座位</a:t>
            </a:r>
            <a:r>
              <a:rPr lang="en-US" altLang="zh-CN" sz="2000" dirty="0"/>
              <a:t>292</a:t>
            </a:r>
            <a:r>
              <a:rPr lang="zh-CN" altLang="en-US" sz="2000" dirty="0"/>
              <a:t>个，设有资源建设部、流通部、特藏部、学科服务部、技术部、校史与博物部六个部门，充分发挥职能作用，积极开展文献资源建设，坚持纸质文献、视听资料与电子文献共同发展的原则，本着突出音乐专业特点，兼顾其它文化门类的原则，全面系统地收藏文献资料，为学院的教学、科研提供优质服务。到</a:t>
            </a:r>
            <a:r>
              <a:rPr lang="en-US" altLang="zh-CN" sz="2000" dirty="0"/>
              <a:t>2022</a:t>
            </a:r>
            <a:r>
              <a:rPr lang="zh-CN" altLang="en-US" sz="2000" dirty="0"/>
              <a:t>年底，我馆共有实体藏书</a:t>
            </a:r>
            <a:r>
              <a:rPr lang="en-US" altLang="zh-CN" sz="2000" dirty="0"/>
              <a:t>36</a:t>
            </a:r>
            <a:r>
              <a:rPr lang="zh-CN" altLang="en-US" sz="2000" dirty="0"/>
              <a:t>万余册</a:t>
            </a:r>
            <a:r>
              <a:rPr lang="en-US" altLang="zh-CN" sz="2000" dirty="0"/>
              <a:t>/</a:t>
            </a:r>
            <a:r>
              <a:rPr lang="zh-CN" altLang="en-US" sz="2000"/>
              <a:t>件，音像</a:t>
            </a:r>
            <a:r>
              <a:rPr lang="zh-CN" altLang="en-US" sz="2000" dirty="0"/>
              <a:t>资源 </a:t>
            </a:r>
            <a:r>
              <a:rPr lang="en-US" altLang="zh-CN" sz="2000" dirty="0"/>
              <a:t>10</a:t>
            </a:r>
            <a:r>
              <a:rPr lang="zh-CN" altLang="en-US" sz="2000" dirty="0"/>
              <a:t>万余张</a:t>
            </a:r>
            <a:r>
              <a:rPr lang="en-US" altLang="zh-CN" sz="2000" dirty="0"/>
              <a:t>/</a:t>
            </a:r>
            <a:r>
              <a:rPr lang="zh-CN" altLang="en-US" sz="2000" dirty="0"/>
              <a:t>盘，中外文数据库</a:t>
            </a:r>
            <a:r>
              <a:rPr lang="en-US" altLang="zh-CN" sz="2000" dirty="0"/>
              <a:t>46</a:t>
            </a:r>
            <a:r>
              <a:rPr lang="zh-CN" altLang="en-US" sz="2000" dirty="0"/>
              <a:t>个，电子图乐谱期刊</a:t>
            </a:r>
            <a:r>
              <a:rPr lang="en-US" altLang="zh-CN" sz="2000" dirty="0"/>
              <a:t>135.78</a:t>
            </a:r>
            <a:r>
              <a:rPr lang="zh-CN" altLang="en-US" sz="2000" dirty="0"/>
              <a:t>万册，另有自建数据库和其它特藏资源等。</a:t>
            </a:r>
            <a:endParaRPr lang="en-US" altLang="zh-CN" sz="2000" dirty="0"/>
          </a:p>
        </p:txBody>
      </p:sp>
      <p:pic>
        <p:nvPicPr>
          <p:cNvPr id="19" name="图片 18" descr="微信图片_20190910115448.jpg"/>
          <p:cNvPicPr>
            <a:picLocks noChangeAspect="1"/>
          </p:cNvPicPr>
          <p:nvPr/>
        </p:nvPicPr>
        <p:blipFill>
          <a:blip r:embed="rId2" cstate="print"/>
          <a:stretch>
            <a:fillRect/>
          </a:stretch>
        </p:blipFill>
        <p:spPr>
          <a:xfrm>
            <a:off x="1287261" y="1270306"/>
            <a:ext cx="2370339" cy="4693272"/>
          </a:xfrm>
          <a:prstGeom prst="rect">
            <a:avLst/>
          </a:prstGeom>
        </p:spPr>
      </p:pic>
    </p:spTree>
    <p:extLst>
      <p:ext uri="{BB962C8B-B14F-4D97-AF65-F5344CB8AC3E}">
        <p14:creationId xmlns:p14="http://schemas.microsoft.com/office/powerpoint/2010/main" val="3701192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noChangeArrowheads="1"/>
          </p:cNvSpPr>
          <p:nvPr>
            <p:ph type="title"/>
          </p:nvPr>
        </p:nvSpPr>
        <p:spPr>
          <a:xfrm>
            <a:off x="609600" y="428625"/>
            <a:ext cx="10972800" cy="706438"/>
          </a:xfrm>
        </p:spPr>
        <p:txBody>
          <a:bodyPr/>
          <a:lstStyle/>
          <a:p>
            <a:pPr algn="l"/>
            <a:r>
              <a:rPr lang="zh-CN" altLang="en-US" sz="1600">
                <a:latin typeface="宋体" pitchFamily="2" charset="-122"/>
                <a:ea typeface="宋体" pitchFamily="2" charset="-122"/>
              </a:rPr>
              <a:t>讲座</a:t>
            </a:r>
            <a:endParaRPr lang="zh-CN" altLang="en-US" sz="1600" dirty="0">
              <a:latin typeface="宋体" pitchFamily="2" charset="-122"/>
              <a:ea typeface="宋体" pitchFamily="2" charset="-122"/>
            </a:endParaRPr>
          </a:p>
        </p:txBody>
      </p:sp>
      <p:sp>
        <p:nvSpPr>
          <p:cNvPr id="32771" name="内容占位符 2"/>
          <p:cNvSpPr>
            <a:spLocks noGrp="1" noChangeArrowheads="1"/>
          </p:cNvSpPr>
          <p:nvPr>
            <p:ph idx="1"/>
          </p:nvPr>
        </p:nvSpPr>
        <p:spPr>
          <a:xfrm>
            <a:off x="609600" y="1268413"/>
            <a:ext cx="10972800" cy="4857750"/>
          </a:xfrm>
        </p:spPr>
        <p:txBody>
          <a:bodyPr/>
          <a:lstStyle/>
          <a:p>
            <a:endParaRPr lang="zh-CN" altLang="en-US"/>
          </a:p>
        </p:txBody>
      </p:sp>
      <p:pic>
        <p:nvPicPr>
          <p:cNvPr id="32772" name="Picture 3"/>
          <p:cNvPicPr>
            <a:picLocks noChangeAspect="1" noChangeArrowheads="1"/>
          </p:cNvPicPr>
          <p:nvPr/>
        </p:nvPicPr>
        <p:blipFill>
          <a:blip r:embed="rId2"/>
          <a:stretch>
            <a:fillRect/>
          </a:stretch>
        </p:blipFill>
        <p:spPr bwMode="auto">
          <a:xfrm>
            <a:off x="843379" y="1341438"/>
            <a:ext cx="4785064" cy="2482850"/>
          </a:xfrm>
          <a:prstGeom prst="rect">
            <a:avLst/>
          </a:prstGeom>
          <a:noFill/>
          <a:ln w="9525">
            <a:noFill/>
            <a:miter lim="800000"/>
            <a:headEnd/>
            <a:tailEnd/>
          </a:ln>
        </p:spPr>
      </p:pic>
      <p:pic>
        <p:nvPicPr>
          <p:cNvPr id="32773" name="Picture 4"/>
          <p:cNvPicPr>
            <a:picLocks noChangeAspect="1" noChangeArrowheads="1"/>
          </p:cNvPicPr>
          <p:nvPr/>
        </p:nvPicPr>
        <p:blipFill>
          <a:blip r:embed="rId3"/>
          <a:srcRect/>
          <a:stretch>
            <a:fillRect/>
          </a:stretch>
        </p:blipFill>
        <p:spPr bwMode="auto">
          <a:xfrm>
            <a:off x="6214534" y="1341438"/>
            <a:ext cx="4762500" cy="2482850"/>
          </a:xfrm>
          <a:prstGeom prst="rect">
            <a:avLst/>
          </a:prstGeom>
          <a:noFill/>
          <a:ln w="9525">
            <a:noFill/>
            <a:miter lim="800000"/>
            <a:headEnd/>
            <a:tailEnd/>
          </a:ln>
        </p:spPr>
      </p:pic>
      <p:pic>
        <p:nvPicPr>
          <p:cNvPr id="32774" name="Picture 6"/>
          <p:cNvPicPr>
            <a:picLocks noChangeAspect="1" noChangeArrowheads="1"/>
          </p:cNvPicPr>
          <p:nvPr/>
        </p:nvPicPr>
        <p:blipFill>
          <a:blip r:embed="rId4"/>
          <a:srcRect/>
          <a:stretch>
            <a:fillRect/>
          </a:stretch>
        </p:blipFill>
        <p:spPr bwMode="auto">
          <a:xfrm>
            <a:off x="814917" y="3995738"/>
            <a:ext cx="4800600" cy="2336800"/>
          </a:xfrm>
          <a:prstGeom prst="rect">
            <a:avLst/>
          </a:prstGeom>
          <a:noFill/>
          <a:ln w="9525">
            <a:noFill/>
            <a:miter lim="800000"/>
            <a:headEnd/>
            <a:tailEnd/>
          </a:ln>
        </p:spPr>
      </p:pic>
      <p:pic>
        <p:nvPicPr>
          <p:cNvPr id="327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214535" y="3995738"/>
            <a:ext cx="4762500" cy="2327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10748" y="0"/>
            <a:ext cx="993913" cy="270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50504" y="1642040"/>
            <a:ext cx="1212574" cy="830997"/>
          </a:xfrm>
          <a:prstGeom prst="rect">
            <a:avLst/>
          </a:prstGeom>
          <a:noFill/>
        </p:spPr>
        <p:txBody>
          <a:bodyPr wrap="square" rtlCol="0">
            <a:spAutoFit/>
          </a:bodyPr>
          <a:lstStyle/>
          <a:p>
            <a:r>
              <a:rPr lang="en-US" altLang="zh-CN" sz="4800" dirty="0">
                <a:solidFill>
                  <a:srgbClr val="DB5355"/>
                </a:solidFill>
                <a:latin typeface="Broadway" panose="04040905080B02020502" pitchFamily="82" charset="0"/>
              </a:rPr>
              <a:t>06</a:t>
            </a:r>
            <a:endParaRPr lang="zh-CN" altLang="en-US" sz="4800" dirty="0">
              <a:solidFill>
                <a:srgbClr val="DB5355"/>
              </a:solidFill>
              <a:latin typeface="Broadway" panose="04040905080B02020502" pitchFamily="82" charset="0"/>
            </a:endParaRPr>
          </a:p>
        </p:txBody>
      </p:sp>
      <p:sp>
        <p:nvSpPr>
          <p:cNvPr id="6" name="文本框 5"/>
          <p:cNvSpPr txBox="1"/>
          <p:nvPr/>
        </p:nvSpPr>
        <p:spPr>
          <a:xfrm>
            <a:off x="3850493" y="2117013"/>
            <a:ext cx="5333264" cy="769441"/>
          </a:xfrm>
          <a:prstGeom prst="rect">
            <a:avLst/>
          </a:prstGeom>
          <a:noFill/>
        </p:spPr>
        <p:txBody>
          <a:bodyPr wrap="square" rtlCol="0">
            <a:spAutoFit/>
          </a:bodyPr>
          <a:lstStyle/>
          <a:p>
            <a:r>
              <a:rPr lang="zh-CN" altLang="en-US" sz="4400" b="1" dirty="0">
                <a:solidFill>
                  <a:schemeClr val="bg1"/>
                </a:solidFill>
                <a:latin typeface="幼圆" panose="02010509060101010101" pitchFamily="49" charset="-122"/>
                <a:ea typeface="幼圆" panose="02010509060101010101" pitchFamily="49" charset="-122"/>
              </a:rPr>
              <a:t>常见问题</a:t>
            </a:r>
          </a:p>
        </p:txBody>
      </p:sp>
      <p:sp>
        <p:nvSpPr>
          <p:cNvPr id="8" name="矩形 7"/>
          <p:cNvSpPr/>
          <p:nvPr/>
        </p:nvSpPr>
        <p:spPr>
          <a:xfrm>
            <a:off x="0" y="5206448"/>
            <a:ext cx="1236427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0087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0"/>
            <a:ext cx="11452194" cy="1594477"/>
            <a:chOff x="0" y="0"/>
            <a:chExt cx="11452194" cy="1594477"/>
          </a:xfrm>
        </p:grpSpPr>
        <p:grpSp>
          <p:nvGrpSpPr>
            <p:cNvPr id="23" name="组合 22"/>
            <p:cNvGrpSpPr/>
            <p:nvPr/>
          </p:nvGrpSpPr>
          <p:grpSpPr>
            <a:xfrm>
              <a:off x="0" y="0"/>
              <a:ext cx="5135880" cy="620713"/>
              <a:chOff x="0" y="0"/>
              <a:chExt cx="5135880" cy="620713"/>
            </a:xfrm>
          </p:grpSpPr>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Broadway" panose="04040905080B02020502" pitchFamily="82" charset="0"/>
                  </a:rPr>
                  <a:t>01</a:t>
                </a:r>
                <a:endParaRPr lang="zh-CN" altLang="en-US" sz="2200" dirty="0">
                  <a:solidFill>
                    <a:schemeClr val="bg1"/>
                  </a:solidFill>
                </a:endParaRPr>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图书馆什么时间开馆？</a:t>
                </a:r>
              </a:p>
            </p:txBody>
          </p:sp>
        </p:grpSp>
        <p:sp>
          <p:nvSpPr>
            <p:cNvPr id="22" name="文本框 14"/>
            <p:cNvSpPr txBox="1"/>
            <p:nvPr/>
          </p:nvSpPr>
          <p:spPr>
            <a:xfrm>
              <a:off x="683582" y="763480"/>
              <a:ext cx="10768612" cy="830997"/>
            </a:xfrm>
            <a:prstGeom prst="rect">
              <a:avLst/>
            </a:prstGeom>
            <a:solidFill>
              <a:schemeClr val="bg2">
                <a:alpha val="40000"/>
              </a:schemeClr>
            </a:solidFill>
          </p:spPr>
          <p:txBody>
            <a:bodyPr wrap="square" rtlCol="0">
              <a:spAutoFit/>
            </a:bodyPr>
            <a:lstStyle/>
            <a:p>
              <a:r>
                <a:rPr lang="zh-CN" altLang="en-US" sz="2400" dirty="0"/>
                <a:t>答：除国家法定节假日及学校寒暑假外，图书馆正常开馆时间如下：</a:t>
              </a:r>
              <a:endParaRPr lang="en-US" altLang="zh-CN" sz="2400" dirty="0"/>
            </a:p>
            <a:p>
              <a:r>
                <a:rPr lang="en-US" altLang="zh-CN" sz="2400" dirty="0"/>
                <a:t>         </a:t>
              </a:r>
              <a:r>
                <a:rPr lang="zh-CN" altLang="en-US" sz="2400" dirty="0"/>
                <a:t>周一至周日</a:t>
              </a:r>
              <a:r>
                <a:rPr lang="en-US" altLang="zh-CN" sz="2400" dirty="0"/>
                <a:t>08:00</a:t>
              </a:r>
              <a:r>
                <a:rPr lang="zh-CN" altLang="en-US" sz="2400" dirty="0"/>
                <a:t>－</a:t>
              </a:r>
              <a:r>
                <a:rPr lang="en-US" altLang="zh-CN" sz="2400" dirty="0"/>
                <a:t>22:00</a:t>
              </a:r>
              <a:r>
                <a:rPr lang="zh-CN" altLang="en-US" sz="2400" dirty="0"/>
                <a:t>。</a:t>
              </a:r>
            </a:p>
          </p:txBody>
        </p:sp>
      </p:grpSp>
      <p:grpSp>
        <p:nvGrpSpPr>
          <p:cNvPr id="35" name="组合 34"/>
          <p:cNvGrpSpPr/>
          <p:nvPr/>
        </p:nvGrpSpPr>
        <p:grpSpPr>
          <a:xfrm>
            <a:off x="0" y="1672244"/>
            <a:ext cx="11452194" cy="1963809"/>
            <a:chOff x="0" y="0"/>
            <a:chExt cx="11452194" cy="1963809"/>
          </a:xfrm>
        </p:grpSpPr>
        <p:grpSp>
          <p:nvGrpSpPr>
            <p:cNvPr id="36" name="组合 22"/>
            <p:cNvGrpSpPr/>
            <p:nvPr/>
          </p:nvGrpSpPr>
          <p:grpSpPr>
            <a:xfrm>
              <a:off x="0" y="0"/>
              <a:ext cx="5135880" cy="620713"/>
              <a:chOff x="0" y="0"/>
              <a:chExt cx="5135880" cy="620713"/>
            </a:xfrm>
          </p:grpSpPr>
          <p:sp>
            <p:nvSpPr>
              <p:cNvPr id="38" name="矩形 37"/>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Broadway" panose="04040905080B02020502" pitchFamily="82" charset="0"/>
                  </a:rPr>
                  <a:t>02</a:t>
                </a:r>
                <a:endParaRPr lang="zh-CN" altLang="en-US" sz="2200" dirty="0">
                  <a:solidFill>
                    <a:schemeClr val="bg1"/>
                  </a:solidFill>
                </a:endParaRPr>
              </a:p>
            </p:txBody>
          </p:sp>
          <p:sp>
            <p:nvSpPr>
              <p:cNvPr id="39"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书丢了怎么办？</a:t>
                </a:r>
              </a:p>
            </p:txBody>
          </p:sp>
        </p:grpSp>
        <p:sp>
          <p:nvSpPr>
            <p:cNvPr id="37" name="文本框 14"/>
            <p:cNvSpPr txBox="1"/>
            <p:nvPr/>
          </p:nvSpPr>
          <p:spPr>
            <a:xfrm>
              <a:off x="683582" y="763480"/>
              <a:ext cx="10768612" cy="1200329"/>
            </a:xfrm>
            <a:prstGeom prst="rect">
              <a:avLst/>
            </a:prstGeom>
            <a:solidFill>
              <a:schemeClr val="bg2">
                <a:alpha val="40000"/>
              </a:schemeClr>
            </a:solidFill>
          </p:spPr>
          <p:txBody>
            <a:bodyPr wrap="square" rtlCol="0">
              <a:spAutoFit/>
            </a:bodyPr>
            <a:lstStyle/>
            <a:p>
              <a:r>
                <a:rPr lang="zh-CN" altLang="en-US" sz="2400" dirty="0"/>
                <a:t>答：读者对所借图书资料必须爱护，严禁撕页、涂划、折页等不文明行为。如果图书丢失需要赔偿，具体赔偿细则可前往图书馆三层服务台或播打电话</a:t>
              </a:r>
              <a:r>
                <a:rPr lang="en-US" altLang="zh-CN" sz="2400" dirty="0"/>
                <a:t>64887406</a:t>
              </a:r>
              <a:r>
                <a:rPr lang="zh-CN" altLang="en-US" sz="2400" dirty="0"/>
                <a:t>进行咨询。</a:t>
              </a:r>
            </a:p>
          </p:txBody>
        </p:sp>
      </p:grpSp>
      <p:grpSp>
        <p:nvGrpSpPr>
          <p:cNvPr id="40" name="组合 39"/>
          <p:cNvGrpSpPr/>
          <p:nvPr/>
        </p:nvGrpSpPr>
        <p:grpSpPr>
          <a:xfrm>
            <a:off x="0" y="3713820"/>
            <a:ext cx="11505460" cy="3071804"/>
            <a:chOff x="0" y="0"/>
            <a:chExt cx="11505460" cy="3071804"/>
          </a:xfrm>
        </p:grpSpPr>
        <p:grpSp>
          <p:nvGrpSpPr>
            <p:cNvPr id="41" name="组合 22"/>
            <p:cNvGrpSpPr/>
            <p:nvPr/>
          </p:nvGrpSpPr>
          <p:grpSpPr>
            <a:xfrm>
              <a:off x="0" y="0"/>
              <a:ext cx="11505460" cy="620713"/>
              <a:chOff x="0" y="0"/>
              <a:chExt cx="11505460" cy="620713"/>
            </a:xfrm>
          </p:grpSpPr>
          <p:sp>
            <p:nvSpPr>
              <p:cNvPr id="43" name="矩形 4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Broadway" panose="04040905080B02020502" pitchFamily="82" charset="0"/>
                  </a:rPr>
                  <a:t>03</a:t>
                </a:r>
                <a:endParaRPr lang="zh-CN" altLang="en-US" sz="2200" dirty="0">
                  <a:solidFill>
                    <a:schemeClr val="bg1"/>
                  </a:solidFill>
                </a:endParaRPr>
              </a:p>
            </p:txBody>
          </p:sp>
          <p:sp>
            <p:nvSpPr>
              <p:cNvPr id="44" name="文本框 6"/>
              <p:cNvSpPr txBox="1"/>
              <p:nvPr/>
            </p:nvSpPr>
            <p:spPr>
              <a:xfrm>
                <a:off x="651785" y="30480"/>
                <a:ext cx="10853675"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如果在查找文献过程中遇到问题，可以通过什么方式向图书馆咨询？</a:t>
                </a:r>
              </a:p>
            </p:txBody>
          </p:sp>
        </p:grpSp>
        <p:sp>
          <p:nvSpPr>
            <p:cNvPr id="42" name="文本框 14"/>
            <p:cNvSpPr txBox="1"/>
            <p:nvPr/>
          </p:nvSpPr>
          <p:spPr>
            <a:xfrm>
              <a:off x="683582" y="763480"/>
              <a:ext cx="10768612" cy="2308324"/>
            </a:xfrm>
            <a:prstGeom prst="rect">
              <a:avLst/>
            </a:prstGeom>
            <a:solidFill>
              <a:schemeClr val="bg2">
                <a:alpha val="40000"/>
              </a:schemeClr>
            </a:solidFill>
          </p:spPr>
          <p:txBody>
            <a:bodyPr wrap="square" rtlCol="0">
              <a:spAutoFit/>
            </a:bodyPr>
            <a:lstStyle/>
            <a:p>
              <a:r>
                <a:rPr lang="zh-CN" altLang="en-US" sz="2400" dirty="0"/>
                <a:t>答：参考咨询是解答读者在利用图书馆资源过程中产生的各种问题的信息服务方式，目的在于帮助读者更便捷、有效地利用图书馆资源。图书馆学科服务部提供以下三种主要咨询方式：</a:t>
              </a:r>
            </a:p>
            <a:p>
              <a:r>
                <a:rPr lang="zh-CN" altLang="en-US" sz="2400" dirty="0"/>
                <a:t>第一种：当面咨询（图书馆</a:t>
              </a:r>
              <a:r>
                <a:rPr lang="en-US" altLang="zh-CN" sz="2400" dirty="0"/>
                <a:t>606</a:t>
              </a:r>
              <a:r>
                <a:rPr lang="zh-CN" altLang="en-US" sz="2400" dirty="0"/>
                <a:t>室，当面咨询需提前电话预约）；</a:t>
              </a:r>
            </a:p>
            <a:p>
              <a:r>
                <a:rPr lang="zh-CN" altLang="en-US" sz="2400" dirty="0"/>
                <a:t>第二种：电话咨询（</a:t>
              </a:r>
              <a:r>
                <a:rPr lang="en-US" altLang="zh-CN" sz="2400" dirty="0"/>
                <a:t>010-64887641</a:t>
              </a:r>
              <a:r>
                <a:rPr lang="zh-CN" altLang="en-US" sz="2400" dirty="0"/>
                <a:t>）；</a:t>
              </a:r>
            </a:p>
            <a:p>
              <a:r>
                <a:rPr lang="zh-CN" altLang="en-US" sz="2400" dirty="0"/>
                <a:t>第三种：企业微信咨询（企业微信咨询图书馆胡文琴或耿红梅老师）</a:t>
              </a:r>
              <a:r>
                <a:rPr lang="en-US" sz="2400" dirty="0"/>
                <a:t>。</a:t>
              </a:r>
            </a:p>
          </p:txBody>
        </p:sp>
      </p:grpSp>
    </p:spTree>
    <p:extLst>
      <p:ext uri="{BB962C8B-B14F-4D97-AF65-F5344CB8AC3E}">
        <p14:creationId xmlns:p14="http://schemas.microsoft.com/office/powerpoint/2010/main" val="1649304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0" y="0"/>
            <a:ext cx="11452194" cy="4549132"/>
            <a:chOff x="0" y="0"/>
            <a:chExt cx="11452194" cy="4549132"/>
          </a:xfrm>
        </p:grpSpPr>
        <p:grpSp>
          <p:nvGrpSpPr>
            <p:cNvPr id="3" name="组合 22"/>
            <p:cNvGrpSpPr/>
            <p:nvPr/>
          </p:nvGrpSpPr>
          <p:grpSpPr>
            <a:xfrm>
              <a:off x="0" y="0"/>
              <a:ext cx="8948690" cy="620713"/>
              <a:chOff x="0" y="0"/>
              <a:chExt cx="8948690" cy="620713"/>
            </a:xfrm>
          </p:grpSpPr>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Broadway" panose="04040905080B02020502" pitchFamily="82" charset="0"/>
                  </a:rPr>
                  <a:t>04</a:t>
                </a:r>
                <a:endParaRPr lang="zh-CN" altLang="en-US" sz="2200" dirty="0">
                  <a:solidFill>
                    <a:schemeClr val="bg1"/>
                  </a:solidFill>
                </a:endParaRPr>
              </a:p>
            </p:txBody>
          </p:sp>
          <p:sp>
            <p:nvSpPr>
              <p:cNvPr id="7" name="文本框 6"/>
              <p:cNvSpPr txBox="1"/>
              <p:nvPr/>
            </p:nvSpPr>
            <p:spPr>
              <a:xfrm>
                <a:off x="651785" y="30480"/>
                <a:ext cx="8296905"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如果需要的文献资料本校图书馆没有怎么办？</a:t>
                </a:r>
              </a:p>
            </p:txBody>
          </p:sp>
        </p:grpSp>
        <p:sp>
          <p:nvSpPr>
            <p:cNvPr id="22" name="文本框 14"/>
            <p:cNvSpPr txBox="1"/>
            <p:nvPr/>
          </p:nvSpPr>
          <p:spPr>
            <a:xfrm>
              <a:off x="683582" y="763480"/>
              <a:ext cx="10768612" cy="3785652"/>
            </a:xfrm>
            <a:prstGeom prst="rect">
              <a:avLst/>
            </a:prstGeom>
            <a:solidFill>
              <a:schemeClr val="bg2">
                <a:alpha val="40000"/>
              </a:schemeClr>
            </a:solidFill>
          </p:spPr>
          <p:txBody>
            <a:bodyPr wrap="square" rtlCol="0">
              <a:spAutoFit/>
            </a:bodyPr>
            <a:lstStyle/>
            <a:p>
              <a:r>
                <a:rPr lang="zh-CN" altLang="en-US" sz="2400" dirty="0"/>
                <a:t>答：我馆已加入北京地区高校图书馆文献资源保障体系</a:t>
              </a:r>
              <a:r>
                <a:rPr lang="en-US" altLang="zh-CN" sz="2400" dirty="0"/>
                <a:t>(</a:t>
              </a:r>
              <a:r>
                <a:rPr lang="en-US" sz="2400" dirty="0"/>
                <a:t>Beijing Academic Library ＆ Information System ，</a:t>
              </a:r>
              <a:r>
                <a:rPr lang="zh-CN" altLang="en-US" sz="2400" dirty="0"/>
                <a:t>简称 </a:t>
              </a:r>
              <a:r>
                <a:rPr lang="en-US" sz="2400" dirty="0"/>
                <a:t>BALIS)，</a:t>
              </a:r>
              <a:r>
                <a:rPr lang="zh-CN" altLang="en-US" sz="2400" dirty="0"/>
                <a:t>可使用</a:t>
              </a:r>
              <a:r>
                <a:rPr lang="en-US" sz="2400" dirty="0"/>
                <a:t>BALIS</a:t>
              </a:r>
              <a:r>
                <a:rPr lang="zh-CN" altLang="en-US" sz="2400" dirty="0"/>
                <a:t>馆际互借与文献传递服务，这是文献资源共享的一种重要方式。</a:t>
              </a:r>
              <a:endParaRPr lang="en-US" altLang="zh-CN" sz="2400" dirty="0"/>
            </a:p>
            <a:p>
              <a:r>
                <a:rPr lang="zh-CN" altLang="en-US" sz="2400" dirty="0"/>
                <a:t>馆际互借指馆员根据读者的需求，将本馆没有收藏的文献，从其他收藏馆借阅过来供读者使用的一种服务。所有馆际互借的图书经过物流运送到各个成员馆，由成员馆通知读者到馆取书。原文传递系统的资源主要包括各成员馆所收藏的中外文图书、期刊论文、学位论文及电子资源等，古籍、民国旧报刊等特殊文献是否提供原文传递服务，须遵照成员馆的具体规定执行。具体请登录图书馆主页点击馆际互借与原文传递栏目查看，如有问题，请与学科服务部联系，电话：</a:t>
              </a:r>
              <a:r>
                <a:rPr lang="en-US" altLang="zh-CN" sz="2400" dirty="0"/>
                <a:t>64887641</a:t>
              </a:r>
              <a:r>
                <a:rPr lang="zh-CN" altLang="en-US" sz="2400" dirty="0"/>
                <a:t>。</a:t>
              </a:r>
            </a:p>
          </p:txBody>
        </p:sp>
      </p:grpSp>
      <p:grpSp>
        <p:nvGrpSpPr>
          <p:cNvPr id="8" name="组合 39"/>
          <p:cNvGrpSpPr/>
          <p:nvPr/>
        </p:nvGrpSpPr>
        <p:grpSpPr>
          <a:xfrm>
            <a:off x="0" y="4708156"/>
            <a:ext cx="11505460" cy="2190373"/>
            <a:chOff x="0" y="0"/>
            <a:chExt cx="11505460" cy="2190373"/>
          </a:xfrm>
        </p:grpSpPr>
        <p:grpSp>
          <p:nvGrpSpPr>
            <p:cNvPr id="9" name="组合 22"/>
            <p:cNvGrpSpPr/>
            <p:nvPr/>
          </p:nvGrpSpPr>
          <p:grpSpPr>
            <a:xfrm>
              <a:off x="0" y="0"/>
              <a:ext cx="11505460" cy="620713"/>
              <a:chOff x="0" y="0"/>
              <a:chExt cx="11505460" cy="620713"/>
            </a:xfrm>
          </p:grpSpPr>
          <p:sp>
            <p:nvSpPr>
              <p:cNvPr id="43" name="矩形 42"/>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Broadway" panose="04040905080B02020502" pitchFamily="82" charset="0"/>
                  </a:rPr>
                  <a:t>05</a:t>
                </a:r>
                <a:endParaRPr lang="zh-CN" altLang="en-US" sz="2200" dirty="0">
                  <a:solidFill>
                    <a:schemeClr val="bg1"/>
                  </a:solidFill>
                </a:endParaRPr>
              </a:p>
            </p:txBody>
          </p:sp>
          <p:sp>
            <p:nvSpPr>
              <p:cNvPr id="44" name="文本框 6"/>
              <p:cNvSpPr txBox="1"/>
              <p:nvPr/>
            </p:nvSpPr>
            <p:spPr>
              <a:xfrm>
                <a:off x="651785" y="30480"/>
                <a:ext cx="10853675"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想对图书馆的工作及服务提建议，不知向谁反映？</a:t>
                </a:r>
              </a:p>
            </p:txBody>
          </p:sp>
        </p:grpSp>
        <p:sp>
          <p:nvSpPr>
            <p:cNvPr id="42" name="文本框 14"/>
            <p:cNvSpPr txBox="1"/>
            <p:nvPr/>
          </p:nvSpPr>
          <p:spPr>
            <a:xfrm>
              <a:off x="694316" y="620713"/>
              <a:ext cx="10768612" cy="1569660"/>
            </a:xfrm>
            <a:prstGeom prst="rect">
              <a:avLst/>
            </a:prstGeom>
            <a:solidFill>
              <a:schemeClr val="bg2">
                <a:alpha val="40000"/>
              </a:schemeClr>
            </a:solidFill>
          </p:spPr>
          <p:txBody>
            <a:bodyPr wrap="square" rtlCol="0">
              <a:spAutoFit/>
            </a:bodyPr>
            <a:lstStyle/>
            <a:p>
              <a:r>
                <a:rPr lang="zh-CN" altLang="en-US" sz="2400" dirty="0"/>
                <a:t>答：图书馆主页“馆员介绍”中有图书馆馆长及各部门人员工作电话，可在工作时间拨打。如果是在利用图书馆资源和服务过程中遇到问题，可以联系图书馆学科服务部，电话</a:t>
              </a:r>
              <a:r>
                <a:rPr lang="en-US" altLang="zh-CN" sz="2400" dirty="0"/>
                <a:t>64887641</a:t>
              </a:r>
              <a:r>
                <a:rPr lang="zh-CN" altLang="en-US" sz="2400" dirty="0"/>
                <a:t>。此外，图书馆一楼设有“馆长信箱”可以接收读者建议及意见。</a:t>
              </a:r>
              <a:endParaRPr lang="en-US" sz="2400" dirty="0"/>
            </a:p>
          </p:txBody>
        </p:sp>
      </p:grpSp>
    </p:spTree>
    <p:extLst>
      <p:ext uri="{BB962C8B-B14F-4D97-AF65-F5344CB8AC3E}">
        <p14:creationId xmlns:p14="http://schemas.microsoft.com/office/powerpoint/2010/main" val="1649304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6096000" cy="6858000"/>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014964" y="1611162"/>
            <a:ext cx="8990376" cy="2308324"/>
          </a:xfrm>
          <a:prstGeom prst="rect">
            <a:avLst/>
          </a:prstGeom>
          <a:noFill/>
        </p:spPr>
        <p:txBody>
          <a:bodyPr wrap="square" rtlCol="0">
            <a:spAutoFit/>
          </a:bodyPr>
          <a:lstStyle/>
          <a:p>
            <a:pPr algn="ctr"/>
            <a:r>
              <a:rPr lang="zh-CN" altLang="en-US" sz="7200" b="1" dirty="0">
                <a:solidFill>
                  <a:schemeClr val="bg1"/>
                </a:solidFill>
                <a:latin typeface="幼圆" panose="02010509060101010101" pitchFamily="49" charset="-122"/>
                <a:ea typeface="幼圆" panose="02010509060101010101" pitchFamily="49" charset="-122"/>
              </a:rPr>
              <a:t>欢迎你</a:t>
            </a:r>
            <a:endParaRPr lang="en-US" altLang="zh-CN" sz="7200" b="1" dirty="0">
              <a:solidFill>
                <a:schemeClr val="bg1"/>
              </a:solidFill>
              <a:latin typeface="幼圆" panose="02010509060101010101" pitchFamily="49" charset="-122"/>
              <a:ea typeface="幼圆" panose="02010509060101010101" pitchFamily="49" charset="-122"/>
            </a:endParaRPr>
          </a:p>
          <a:p>
            <a:pPr algn="ctr"/>
            <a:r>
              <a:rPr lang="zh-CN" altLang="en-US" sz="7200" b="1" dirty="0">
                <a:solidFill>
                  <a:schemeClr val="bg1"/>
                </a:solidFill>
                <a:latin typeface="幼圆" panose="02010509060101010101" pitchFamily="49" charset="-122"/>
                <a:ea typeface="幼圆" panose="02010509060101010101" pitchFamily="49" charset="-122"/>
              </a:rPr>
              <a:t>    新同学</a:t>
            </a:r>
            <a:endParaRPr lang="zh-CN" altLang="en-US" sz="7200" b="1" dirty="0">
              <a:solidFill>
                <a:srgbClr val="DB5355"/>
              </a:solidFill>
              <a:latin typeface="幼圆" panose="02010509060101010101" pitchFamily="49" charset="-122"/>
              <a:ea typeface="幼圆" panose="02010509060101010101" pitchFamily="49" charset="-122"/>
            </a:endParaRPr>
          </a:p>
        </p:txBody>
      </p:sp>
      <p:sp>
        <p:nvSpPr>
          <p:cNvPr id="5" name="文本框 4"/>
          <p:cNvSpPr txBox="1"/>
          <p:nvPr/>
        </p:nvSpPr>
        <p:spPr>
          <a:xfrm>
            <a:off x="7163431" y="5789691"/>
            <a:ext cx="3936266" cy="461665"/>
          </a:xfrm>
          <a:prstGeom prst="rect">
            <a:avLst/>
          </a:prstGeom>
          <a:noFill/>
        </p:spPr>
        <p:txBody>
          <a:bodyPr wrap="square" rtlCol="0">
            <a:spAutoFit/>
          </a:bodyPr>
          <a:lstStyle/>
          <a:p>
            <a:pPr algn="r"/>
            <a:r>
              <a:rPr lang="zh-CN" altLang="en-US" sz="2400" b="1" dirty="0">
                <a:solidFill>
                  <a:srgbClr val="595959"/>
                </a:solidFill>
                <a:latin typeface="幼圆" panose="02010509060101010101" pitchFamily="49" charset="-122"/>
                <a:ea typeface="幼圆" panose="02010509060101010101" pitchFamily="49" charset="-122"/>
              </a:rPr>
              <a:t>中国音乐学院图书馆</a:t>
            </a:r>
          </a:p>
        </p:txBody>
      </p:sp>
      <p:pic>
        <p:nvPicPr>
          <p:cNvPr id="7" name="图片 6">
            <a:extLst>
              <a:ext uri="{FF2B5EF4-FFF2-40B4-BE49-F238E27FC236}">
                <a16:creationId xmlns:a16="http://schemas.microsoft.com/office/drawing/2014/main" id="{E73A6FCF-77B0-4F4E-B128-0400B8846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038" y="3332241"/>
            <a:ext cx="2457450" cy="2457450"/>
          </a:xfrm>
          <a:prstGeom prst="rect">
            <a:avLst/>
          </a:prstGeom>
        </p:spPr>
      </p:pic>
    </p:spTree>
    <p:extLst>
      <p:ext uri="{BB962C8B-B14F-4D97-AF65-F5344CB8AC3E}">
        <p14:creationId xmlns:p14="http://schemas.microsoft.com/office/powerpoint/2010/main" val="50293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楼层布局</a:t>
            </a:r>
          </a:p>
        </p:txBody>
      </p:sp>
      <p:sp>
        <p:nvSpPr>
          <p:cNvPr id="16" name="椭圆 15"/>
          <p:cNvSpPr/>
          <p:nvPr/>
        </p:nvSpPr>
        <p:spPr>
          <a:xfrm>
            <a:off x="3917991" y="3242272"/>
            <a:ext cx="289560" cy="289560"/>
          </a:xfrm>
          <a:prstGeom prst="ellips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46814" y="3242272"/>
            <a:ext cx="289560" cy="289560"/>
          </a:xfrm>
          <a:prstGeom prst="ellips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975637" y="3242272"/>
            <a:ext cx="289560" cy="289560"/>
          </a:xfrm>
          <a:prstGeom prst="ellips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0004459" y="3242272"/>
            <a:ext cx="289560" cy="289560"/>
          </a:xfrm>
          <a:prstGeom prst="ellips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07531" y="3639600"/>
            <a:ext cx="2804160" cy="1422954"/>
          </a:xfrm>
          <a:prstGeom prst="rect">
            <a:avLst/>
          </a:prstGeom>
          <a:noFill/>
        </p:spPr>
        <p:txBody>
          <a:bodyPr wrap="square" rtlCol="0">
            <a:spAutoFit/>
          </a:bodyPr>
          <a:lstStyle/>
          <a:p>
            <a:pPr algn="ctr">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音乐专业书库</a:t>
            </a:r>
            <a:endParaRPr lang="en-US" altLang="zh-CN" sz="2000" b="1" dirty="0">
              <a:solidFill>
                <a:srgbClr val="595959"/>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期刊阅览室</a:t>
            </a:r>
            <a:endParaRPr lang="en-US" altLang="zh-CN" sz="2000" b="1" dirty="0">
              <a:solidFill>
                <a:srgbClr val="595959"/>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工具书阅览室</a:t>
            </a:r>
          </a:p>
        </p:txBody>
      </p:sp>
      <p:sp>
        <p:nvSpPr>
          <p:cNvPr id="22" name="文本框 21"/>
          <p:cNvSpPr txBox="1"/>
          <p:nvPr/>
        </p:nvSpPr>
        <p:spPr>
          <a:xfrm>
            <a:off x="622887" y="2633648"/>
            <a:ext cx="2804160" cy="400110"/>
          </a:xfrm>
          <a:prstGeom prst="rect">
            <a:avLst/>
          </a:prstGeom>
          <a:noFill/>
        </p:spPr>
        <p:txBody>
          <a:bodyPr wrap="square" rtlCol="0">
            <a:spAutoFit/>
          </a:bodyPr>
          <a:lstStyle/>
          <a:p>
            <a:pPr algn="ctr"/>
            <a:r>
              <a:rPr lang="zh-CN" altLang="en-US" sz="2000" b="1" dirty="0">
                <a:solidFill>
                  <a:srgbClr val="595959"/>
                </a:solidFill>
                <a:latin typeface="微软雅黑" panose="020B0503020204020204" pitchFamily="34" charset="-122"/>
                <a:ea typeface="微软雅黑" panose="020B0503020204020204" pitchFamily="34" charset="-122"/>
              </a:rPr>
              <a:t>文化视听空间</a:t>
            </a:r>
          </a:p>
        </p:txBody>
      </p:sp>
      <p:sp>
        <p:nvSpPr>
          <p:cNvPr id="23" name="文本框 22"/>
          <p:cNvSpPr txBox="1"/>
          <p:nvPr/>
        </p:nvSpPr>
        <p:spPr>
          <a:xfrm>
            <a:off x="8729697" y="2633648"/>
            <a:ext cx="2804160" cy="400110"/>
          </a:xfrm>
          <a:prstGeom prst="rect">
            <a:avLst/>
          </a:prstGeom>
          <a:noFill/>
        </p:spPr>
        <p:txBody>
          <a:bodyPr wrap="square" rtlCol="0">
            <a:spAutoFit/>
          </a:bodyPr>
          <a:lstStyle/>
          <a:p>
            <a:pPr algn="ctr"/>
            <a:r>
              <a:rPr lang="zh-CN" altLang="en-US" sz="2000" b="1" dirty="0">
                <a:solidFill>
                  <a:srgbClr val="595959"/>
                </a:solidFill>
                <a:latin typeface="微软雅黑" panose="020B0503020204020204" pitchFamily="34" charset="-122"/>
                <a:ea typeface="微软雅黑" panose="020B0503020204020204" pitchFamily="34" charset="-122"/>
              </a:rPr>
              <a:t>办公区</a:t>
            </a:r>
          </a:p>
        </p:txBody>
      </p:sp>
      <p:sp>
        <p:nvSpPr>
          <p:cNvPr id="24" name="文本框 23"/>
          <p:cNvSpPr txBox="1"/>
          <p:nvPr/>
        </p:nvSpPr>
        <p:spPr>
          <a:xfrm>
            <a:off x="5439515" y="2633648"/>
            <a:ext cx="2804160" cy="400110"/>
          </a:xfrm>
          <a:prstGeom prst="rect">
            <a:avLst/>
          </a:prstGeom>
          <a:noFill/>
        </p:spPr>
        <p:txBody>
          <a:bodyPr wrap="square" rtlCol="0">
            <a:spAutoFit/>
          </a:bodyPr>
          <a:lstStyle/>
          <a:p>
            <a:r>
              <a:rPr lang="zh-CN" altLang="en-US" sz="2000" b="1" dirty="0">
                <a:solidFill>
                  <a:srgbClr val="595959"/>
                </a:solidFill>
                <a:latin typeface="微软雅黑" panose="020B0503020204020204" pitchFamily="34" charset="-122"/>
                <a:ea typeface="微软雅黑" panose="020B0503020204020204" pitchFamily="34" charset="-122"/>
              </a:rPr>
              <a:t>综合书库</a:t>
            </a:r>
          </a:p>
        </p:txBody>
      </p:sp>
      <p:sp>
        <p:nvSpPr>
          <p:cNvPr id="26" name="文本框 25"/>
          <p:cNvSpPr txBox="1"/>
          <p:nvPr/>
        </p:nvSpPr>
        <p:spPr>
          <a:xfrm>
            <a:off x="6771443" y="3639600"/>
            <a:ext cx="2804160" cy="1422954"/>
          </a:xfrm>
          <a:prstGeom prst="rect">
            <a:avLst/>
          </a:prstGeom>
          <a:noFill/>
        </p:spPr>
        <p:txBody>
          <a:bodyPr wrap="square" rtlCol="0">
            <a:spAutoFit/>
          </a:bodyPr>
          <a:lstStyle/>
          <a:p>
            <a:pPr algn="ctr">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多媒体资源库</a:t>
            </a:r>
            <a:endParaRPr lang="en-US" altLang="zh-CN" sz="2000" b="1" dirty="0">
              <a:solidFill>
                <a:srgbClr val="595959"/>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多媒体阅览室</a:t>
            </a:r>
            <a:endParaRPr lang="en-US" altLang="zh-CN" sz="2000" b="1" dirty="0">
              <a:solidFill>
                <a:srgbClr val="595959"/>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特藏阅览室</a:t>
            </a:r>
          </a:p>
        </p:txBody>
      </p:sp>
      <p:sp>
        <p:nvSpPr>
          <p:cNvPr id="8" name="矩形 7"/>
          <p:cNvSpPr/>
          <p:nvPr/>
        </p:nvSpPr>
        <p:spPr>
          <a:xfrm>
            <a:off x="-1" y="3331640"/>
            <a:ext cx="12192001" cy="110824"/>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889168" y="3242272"/>
            <a:ext cx="289560" cy="289560"/>
          </a:xfrm>
          <a:prstGeom prst="ellips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8"/>
          <p:cNvGrpSpPr/>
          <p:nvPr/>
        </p:nvGrpSpPr>
        <p:grpSpPr>
          <a:xfrm>
            <a:off x="1795492" y="3572460"/>
            <a:ext cx="492443" cy="1135381"/>
            <a:chOff x="1369364" y="3588702"/>
            <a:chExt cx="492443" cy="1135381"/>
          </a:xfrm>
        </p:grpSpPr>
        <p:sp>
          <p:nvSpPr>
            <p:cNvPr id="27" name="五边形 26"/>
            <p:cNvSpPr/>
            <p:nvPr/>
          </p:nvSpPr>
          <p:spPr>
            <a:xfrm rot="16200000">
              <a:off x="1131492" y="3859451"/>
              <a:ext cx="922337" cy="380840"/>
            </a:xfrm>
            <a:prstGeom prst="homePlat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369364" y="3748723"/>
              <a:ext cx="492443" cy="975360"/>
            </a:xfrm>
            <a:prstGeom prst="rect">
              <a:avLst/>
            </a:prstGeom>
            <a:noFill/>
          </p:spPr>
          <p:txBody>
            <a:bodyPr vert="eaVert"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一层</a:t>
              </a:r>
            </a:p>
          </p:txBody>
        </p:sp>
      </p:grpSp>
      <p:grpSp>
        <p:nvGrpSpPr>
          <p:cNvPr id="4" name="组合 29"/>
          <p:cNvGrpSpPr/>
          <p:nvPr/>
        </p:nvGrpSpPr>
        <p:grpSpPr>
          <a:xfrm>
            <a:off x="9947454" y="3572460"/>
            <a:ext cx="492443" cy="1153137"/>
            <a:chOff x="1378244" y="3588702"/>
            <a:chExt cx="492443" cy="1153137"/>
          </a:xfrm>
        </p:grpSpPr>
        <p:sp>
          <p:nvSpPr>
            <p:cNvPr id="31" name="五边形 30"/>
            <p:cNvSpPr/>
            <p:nvPr/>
          </p:nvSpPr>
          <p:spPr>
            <a:xfrm rot="16200000">
              <a:off x="1131492" y="3859451"/>
              <a:ext cx="922337" cy="380840"/>
            </a:xfrm>
            <a:prstGeom prst="homePlat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378244" y="3766479"/>
              <a:ext cx="492443" cy="975360"/>
            </a:xfrm>
            <a:prstGeom prst="rect">
              <a:avLst/>
            </a:prstGeom>
            <a:noFill/>
          </p:spPr>
          <p:txBody>
            <a:bodyPr vert="eaVert"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六层</a:t>
              </a:r>
            </a:p>
          </p:txBody>
        </p:sp>
      </p:grpSp>
      <p:grpSp>
        <p:nvGrpSpPr>
          <p:cNvPr id="5" name="组合 32"/>
          <p:cNvGrpSpPr/>
          <p:nvPr/>
        </p:nvGrpSpPr>
        <p:grpSpPr>
          <a:xfrm>
            <a:off x="5881611" y="3572460"/>
            <a:ext cx="492443" cy="1135381"/>
            <a:chOff x="1369367" y="3588702"/>
            <a:chExt cx="492443" cy="1135381"/>
          </a:xfrm>
        </p:grpSpPr>
        <p:sp>
          <p:nvSpPr>
            <p:cNvPr id="34" name="五边形 33"/>
            <p:cNvSpPr/>
            <p:nvPr/>
          </p:nvSpPr>
          <p:spPr>
            <a:xfrm rot="16200000">
              <a:off x="1131492" y="3859451"/>
              <a:ext cx="922337" cy="380840"/>
            </a:xfrm>
            <a:prstGeom prst="homePlat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369367" y="3748723"/>
              <a:ext cx="492443" cy="975360"/>
            </a:xfrm>
            <a:prstGeom prst="rect">
              <a:avLst/>
            </a:prstGeom>
            <a:noFill/>
          </p:spPr>
          <p:txBody>
            <a:bodyPr vert="eaVert"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四层</a:t>
              </a:r>
            </a:p>
          </p:txBody>
        </p:sp>
      </p:grpSp>
      <p:grpSp>
        <p:nvGrpSpPr>
          <p:cNvPr id="29" name="组合 46"/>
          <p:cNvGrpSpPr/>
          <p:nvPr/>
        </p:nvGrpSpPr>
        <p:grpSpPr>
          <a:xfrm rot="10800000">
            <a:off x="3854975" y="2063700"/>
            <a:ext cx="492443" cy="1135381"/>
            <a:chOff x="1316087" y="3588702"/>
            <a:chExt cx="492443" cy="1135381"/>
          </a:xfrm>
        </p:grpSpPr>
        <p:sp>
          <p:nvSpPr>
            <p:cNvPr id="48" name="五边形 47"/>
            <p:cNvSpPr/>
            <p:nvPr/>
          </p:nvSpPr>
          <p:spPr>
            <a:xfrm rot="16200000">
              <a:off x="1131492" y="3859451"/>
              <a:ext cx="922337" cy="380840"/>
            </a:xfrm>
            <a:prstGeom prst="homePlat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rot="10800000">
              <a:off x="1316087" y="3748723"/>
              <a:ext cx="492443" cy="975360"/>
            </a:xfrm>
            <a:prstGeom prst="rect">
              <a:avLst/>
            </a:prstGeom>
            <a:noFill/>
          </p:spPr>
          <p:txBody>
            <a:bodyPr vert="eaVert"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    三层</a:t>
              </a:r>
            </a:p>
          </p:txBody>
        </p:sp>
      </p:grpSp>
      <p:grpSp>
        <p:nvGrpSpPr>
          <p:cNvPr id="30" name="组合 49"/>
          <p:cNvGrpSpPr/>
          <p:nvPr/>
        </p:nvGrpSpPr>
        <p:grpSpPr>
          <a:xfrm rot="10800000">
            <a:off x="7923335" y="2063700"/>
            <a:ext cx="492443" cy="1135381"/>
            <a:chOff x="1316087" y="3588702"/>
            <a:chExt cx="492443" cy="1135381"/>
          </a:xfrm>
        </p:grpSpPr>
        <p:sp>
          <p:nvSpPr>
            <p:cNvPr id="51" name="五边形 50"/>
            <p:cNvSpPr/>
            <p:nvPr/>
          </p:nvSpPr>
          <p:spPr>
            <a:xfrm rot="16200000">
              <a:off x="1131492" y="3859451"/>
              <a:ext cx="922337" cy="380840"/>
            </a:xfrm>
            <a:prstGeom prst="homePlate">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rot="10800000">
              <a:off x="1316087" y="3748723"/>
              <a:ext cx="492443" cy="975360"/>
            </a:xfrm>
            <a:prstGeom prst="rect">
              <a:avLst/>
            </a:prstGeom>
            <a:noFill/>
          </p:spPr>
          <p:txBody>
            <a:bodyPr vert="eaVert"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    五层</a:t>
              </a:r>
            </a:p>
          </p:txBody>
        </p:sp>
      </p:grpSp>
    </p:spTree>
    <p:extLst>
      <p:ext uri="{BB962C8B-B14F-4D97-AF65-F5344CB8AC3E}">
        <p14:creationId xmlns:p14="http://schemas.microsoft.com/office/powerpoint/2010/main" val="572427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51786" y="620713"/>
            <a:ext cx="10768612" cy="6324808"/>
          </a:xfrm>
          <a:prstGeom prst="rect">
            <a:avLst/>
          </a:prstGeom>
          <a:solidFill>
            <a:schemeClr val="bg2">
              <a:alpha val="40000"/>
            </a:schemeClr>
          </a:solidFill>
        </p:spPr>
        <p:txBody>
          <a:bodyPr wrap="square" rtlCol="0">
            <a:spAutoFit/>
          </a:bodyPr>
          <a:lstStyle/>
          <a:p>
            <a:pPr>
              <a:lnSpc>
                <a:spcPct val="150000"/>
              </a:lnSpc>
            </a:pPr>
            <a:r>
              <a:rPr lang="zh-CN" altLang="en-US" dirty="0">
                <a:solidFill>
                  <a:srgbClr val="C00000"/>
                </a:solidFill>
              </a:rPr>
              <a:t>中文音乐书谱（图书馆三层）</a:t>
            </a:r>
            <a:r>
              <a:rPr lang="zh-CN" altLang="en-US" dirty="0"/>
              <a:t>：中文专业音乐资料方面分乐谱和图书两大类别，收录国内的历年出版的各种声器乐作品、音乐教材、音乐理论、音乐技法等书籍乐谱，可满足不同读者的需求。（可开架阅览）</a:t>
            </a:r>
          </a:p>
          <a:p>
            <a:pPr>
              <a:lnSpc>
                <a:spcPct val="150000"/>
              </a:lnSpc>
            </a:pPr>
            <a:r>
              <a:rPr lang="zh-CN" altLang="en-US" dirty="0">
                <a:solidFill>
                  <a:srgbClr val="C00000"/>
                </a:solidFill>
              </a:rPr>
              <a:t>外文音乐书谱（图书馆三层）</a:t>
            </a:r>
            <a:r>
              <a:rPr lang="zh-CN" altLang="en-US" dirty="0"/>
              <a:t>：管弦类、电子音乐类、音乐学类、声乐歌剧、音乐教育类等期刊杂志，购进了音乐理论、音乐史、流派影响等专著，订购了近现代、当代作品的乐谱。为丰富馆藏，我馆还特别收藏了百余位作曲家的作品全集。</a:t>
            </a:r>
          </a:p>
          <a:p>
            <a:pPr>
              <a:lnSpc>
                <a:spcPct val="150000"/>
              </a:lnSpc>
            </a:pPr>
            <a:r>
              <a:rPr lang="zh-CN" altLang="en-US" dirty="0">
                <a:solidFill>
                  <a:srgbClr val="C00000"/>
                </a:solidFill>
              </a:rPr>
              <a:t>中文社科图书（图书馆四层）</a:t>
            </a:r>
            <a:r>
              <a:rPr lang="zh-CN" altLang="en-US" dirty="0"/>
              <a:t>：社科类涵盖面广泛，从政治经济到文化民俗，从文学艺术到历史经典，与时俱进，展现了各时期的国内各出版社的精品书籍。（可开架阅览）</a:t>
            </a:r>
          </a:p>
          <a:p>
            <a:pPr>
              <a:lnSpc>
                <a:spcPct val="150000"/>
              </a:lnSpc>
            </a:pPr>
            <a:r>
              <a:rPr lang="zh-CN" altLang="en-US" dirty="0">
                <a:solidFill>
                  <a:srgbClr val="C00000"/>
                </a:solidFill>
              </a:rPr>
              <a:t>多媒体阅览室（图书馆五层）</a:t>
            </a:r>
            <a:r>
              <a:rPr lang="zh-CN" altLang="en-US" dirty="0"/>
              <a:t>：本馆音视频资源内容主要是与教学、艺术欣赏有关的国内外出版社发行的音乐艺术类、文化社科类音像制品，目前，馆藏音视频资源音乐专业类主要分为三部分：中国民族音乐、外国古典音乐、世界民族音乐。多媒体阅览区可免费上机。</a:t>
            </a:r>
          </a:p>
          <a:p>
            <a:pPr>
              <a:lnSpc>
                <a:spcPct val="150000"/>
              </a:lnSpc>
            </a:pPr>
            <a:r>
              <a:rPr lang="zh-CN" altLang="en-US" dirty="0">
                <a:solidFill>
                  <a:srgbClr val="C00000"/>
                </a:solidFill>
              </a:rPr>
              <a:t>特藏资料阅览室（图书馆五层）</a:t>
            </a:r>
            <a:r>
              <a:rPr lang="zh-CN" altLang="en-US" dirty="0"/>
              <a:t>：收藏了古籍线装善本、珍本；</a:t>
            </a:r>
            <a:r>
              <a:rPr lang="en-US" altLang="zh-CN" dirty="0"/>
              <a:t>49</a:t>
            </a:r>
            <a:r>
              <a:rPr lang="zh-CN" altLang="en-US" dirty="0"/>
              <a:t>年以前的图书；本院专家艺术档案；中华传统音乐资源库项目组采风资料；中国现代音乐资料；中国音乐学院学位论文及各种非正式出版的音乐资料</a:t>
            </a:r>
            <a:r>
              <a:rPr lang="en-US" altLang="zh-CN" dirty="0"/>
              <a:t>(</a:t>
            </a:r>
            <a:r>
              <a:rPr lang="zh-CN" altLang="en-US" dirty="0"/>
              <a:t>复印或油印本</a:t>
            </a:r>
            <a:r>
              <a:rPr lang="en-US" altLang="zh-CN" dirty="0"/>
              <a:t>)</a:t>
            </a:r>
            <a:r>
              <a:rPr lang="zh-CN" altLang="en-US" dirty="0"/>
              <a:t>。这些特藏资料大多为孤本独版，为了保证文献的完好，更好地发挥其应有的历史与研究价值，特藏资料只供读者在本室研究阅览，一律不外借。如需复印可以联系特藏部老师，电话</a:t>
            </a:r>
            <a:r>
              <a:rPr lang="en-US" altLang="zh-CN" dirty="0"/>
              <a:t>64887403</a:t>
            </a:r>
            <a:r>
              <a:rPr lang="zh-CN" altLang="en-US" dirty="0"/>
              <a:t>。</a:t>
            </a:r>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书谱资源分布</a:t>
            </a:r>
          </a:p>
        </p:txBody>
      </p:sp>
    </p:spTree>
    <p:extLst>
      <p:ext uri="{BB962C8B-B14F-4D97-AF65-F5344CB8AC3E}">
        <p14:creationId xmlns:p14="http://schemas.microsoft.com/office/powerpoint/2010/main" val="396013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10748" y="0"/>
            <a:ext cx="993913" cy="270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50504" y="1642040"/>
            <a:ext cx="1212574" cy="830997"/>
          </a:xfrm>
          <a:prstGeom prst="rect">
            <a:avLst/>
          </a:prstGeom>
          <a:noFill/>
        </p:spPr>
        <p:txBody>
          <a:bodyPr wrap="square" rtlCol="0">
            <a:spAutoFit/>
          </a:bodyPr>
          <a:lstStyle/>
          <a:p>
            <a:r>
              <a:rPr lang="en-US" altLang="zh-CN" sz="4800" dirty="0">
                <a:solidFill>
                  <a:srgbClr val="DB5355"/>
                </a:solidFill>
                <a:latin typeface="Broadway" panose="04040905080B02020502" pitchFamily="82" charset="0"/>
              </a:rPr>
              <a:t>02</a:t>
            </a:r>
            <a:endParaRPr lang="zh-CN" altLang="en-US" sz="4800" dirty="0">
              <a:solidFill>
                <a:srgbClr val="DB5355"/>
              </a:solidFill>
              <a:latin typeface="Broadway" panose="04040905080B02020502" pitchFamily="82" charset="0"/>
            </a:endParaRPr>
          </a:p>
        </p:txBody>
      </p:sp>
      <p:sp>
        <p:nvSpPr>
          <p:cNvPr id="6" name="文本框 5"/>
          <p:cNvSpPr txBox="1"/>
          <p:nvPr/>
        </p:nvSpPr>
        <p:spPr>
          <a:xfrm>
            <a:off x="3850493" y="2117013"/>
            <a:ext cx="5333264" cy="769441"/>
          </a:xfrm>
          <a:prstGeom prst="rect">
            <a:avLst/>
          </a:prstGeom>
          <a:noFill/>
        </p:spPr>
        <p:txBody>
          <a:bodyPr wrap="square" rtlCol="0">
            <a:spAutoFit/>
          </a:bodyPr>
          <a:lstStyle/>
          <a:p>
            <a:r>
              <a:rPr lang="zh-CN" altLang="en-US" sz="4400" b="1" dirty="0">
                <a:solidFill>
                  <a:schemeClr val="bg1"/>
                </a:solidFill>
                <a:latin typeface="幼圆" panose="02010509060101010101" pitchFamily="49" charset="-122"/>
                <a:ea typeface="幼圆" panose="02010509060101010101" pitchFamily="49" charset="-122"/>
              </a:rPr>
              <a:t>入馆须知</a:t>
            </a:r>
          </a:p>
        </p:txBody>
      </p:sp>
      <p:sp>
        <p:nvSpPr>
          <p:cNvPr id="8" name="矩形 7"/>
          <p:cNvSpPr/>
          <p:nvPr/>
        </p:nvSpPr>
        <p:spPr>
          <a:xfrm>
            <a:off x="0" y="5206448"/>
            <a:ext cx="1236427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008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683582" y="763480"/>
            <a:ext cx="10768612" cy="6600268"/>
          </a:xfrm>
          <a:prstGeom prst="rect">
            <a:avLst/>
          </a:prstGeom>
          <a:solidFill>
            <a:schemeClr val="bg2">
              <a:alpha val="40000"/>
            </a:schemeClr>
          </a:solidFill>
        </p:spPr>
        <p:txBody>
          <a:bodyPr wrap="square" rtlCol="0">
            <a:spAutoFit/>
          </a:bodyPr>
          <a:lstStyle/>
          <a:p>
            <a:pPr>
              <a:lnSpc>
                <a:spcPct val="150000"/>
              </a:lnSpc>
            </a:pPr>
            <a:r>
              <a:rPr lang="en-US" dirty="0"/>
              <a:t>1.      </a:t>
            </a:r>
            <a:r>
              <a:rPr lang="zh-CN" altLang="en-US" dirty="0"/>
              <a:t>读者刷脸入馆。</a:t>
            </a:r>
          </a:p>
          <a:p>
            <a:pPr>
              <a:lnSpc>
                <a:spcPct val="150000"/>
              </a:lnSpc>
            </a:pPr>
            <a:r>
              <a:rPr lang="en-US" dirty="0"/>
              <a:t>2.      </a:t>
            </a:r>
            <a:r>
              <a:rPr lang="zh-CN" altLang="en-US" dirty="0"/>
              <a:t>图书馆三楼和四楼均有存包柜，可暂时存放个人物品。</a:t>
            </a:r>
          </a:p>
          <a:p>
            <a:pPr>
              <a:lnSpc>
                <a:spcPct val="150000"/>
              </a:lnSpc>
            </a:pPr>
            <a:r>
              <a:rPr lang="en-US" dirty="0"/>
              <a:t>3.      </a:t>
            </a:r>
            <a:r>
              <a:rPr lang="zh-CN" altLang="en-US" dirty="0"/>
              <a:t>读者进入图书馆后应注意文明举止，衣装整洁。请勿在馆内大声喧哗，入馆后请将手机调至无声状态，阅览室内请不要拨打接听手机。</a:t>
            </a:r>
          </a:p>
          <a:p>
            <a:pPr>
              <a:lnSpc>
                <a:spcPct val="150000"/>
              </a:lnSpc>
            </a:pPr>
            <a:r>
              <a:rPr lang="en-US" dirty="0"/>
              <a:t>4.      </a:t>
            </a:r>
            <a:r>
              <a:rPr lang="zh-CN" altLang="en-US" dirty="0"/>
              <a:t>维护馆内秩序，可通过座位预约系统线上或者现场预约阅览座位，请勿随意挪动阅览桌椅。</a:t>
            </a:r>
          </a:p>
          <a:p>
            <a:pPr>
              <a:lnSpc>
                <a:spcPct val="150000"/>
              </a:lnSpc>
            </a:pPr>
            <a:r>
              <a:rPr lang="en-US" dirty="0"/>
              <a:t>5</a:t>
            </a:r>
            <a:r>
              <a:rPr lang="zh-CN" altLang="en-US" dirty="0"/>
              <a:t>．  请爱护馆内书刊资料和设施设备，不随意在书刊上涂抹、刻画，不破坏馆内设备。</a:t>
            </a:r>
          </a:p>
          <a:p>
            <a:pPr>
              <a:lnSpc>
                <a:spcPct val="150000"/>
              </a:lnSpc>
            </a:pPr>
            <a:r>
              <a:rPr lang="en-US" dirty="0"/>
              <a:t>6</a:t>
            </a:r>
            <a:r>
              <a:rPr lang="zh-CN" altLang="en-US" dirty="0"/>
              <a:t>．  保持馆内卫生，请勿随地吐痰、乱扔废弃物，请勿携带食品、饮料进入阅览室。</a:t>
            </a:r>
          </a:p>
          <a:p>
            <a:pPr>
              <a:lnSpc>
                <a:spcPct val="150000"/>
              </a:lnSpc>
            </a:pPr>
            <a:r>
              <a:rPr lang="en-US" dirty="0"/>
              <a:t>7</a:t>
            </a:r>
            <a:r>
              <a:rPr lang="zh-CN" altLang="en-US" dirty="0"/>
              <a:t>．  图书馆是重点防火单位，馆内任何区域都严禁吸烟、严禁使用明火。</a:t>
            </a:r>
          </a:p>
          <a:p>
            <a:pPr>
              <a:lnSpc>
                <a:spcPct val="150000"/>
              </a:lnSpc>
            </a:pPr>
            <a:r>
              <a:rPr lang="en-US" dirty="0"/>
              <a:t>8</a:t>
            </a:r>
            <a:r>
              <a:rPr lang="zh-CN" altLang="en-US" dirty="0"/>
              <a:t>．  如遇紧急状况，请沿安全应急通道迅速撤离。</a:t>
            </a:r>
          </a:p>
          <a:p>
            <a:pPr>
              <a:lnSpc>
                <a:spcPct val="150000"/>
              </a:lnSpc>
            </a:pPr>
            <a:r>
              <a:rPr lang="en-US" dirty="0"/>
              <a:t>9</a:t>
            </a:r>
            <a:r>
              <a:rPr lang="zh-CN" altLang="en-US" dirty="0"/>
              <a:t>．  自觉遵守本馆的各项规章制度，支持配合工作人员按章管理。</a:t>
            </a:r>
          </a:p>
          <a:p>
            <a:pPr>
              <a:lnSpc>
                <a:spcPct val="150000"/>
              </a:lnSpc>
            </a:pPr>
            <a:r>
              <a:rPr lang="en-US" dirty="0"/>
              <a:t>10</a:t>
            </a:r>
            <a:r>
              <a:rPr lang="zh-CN" altLang="en-US" dirty="0"/>
              <a:t>．对违反上述规定的读者，任何人都有权批评和制止其行为。对情节严重者，图书馆将把相关情况通报其所在院系，并由学工部按照学校违规违纪相关规定对其予以处罚。</a:t>
            </a:r>
            <a:endParaRPr lang="en-US" altLang="zh-CN" dirty="0"/>
          </a:p>
          <a:p>
            <a:pPr>
              <a:lnSpc>
                <a:spcPct val="150000"/>
              </a:lnSpc>
            </a:pPr>
            <a:endParaRPr lang="en-US" altLang="zh-CN" dirty="0"/>
          </a:p>
          <a:p>
            <a:r>
              <a:rPr lang="zh-CN" altLang="en-US" dirty="0">
                <a:solidFill>
                  <a:srgbClr val="D74555"/>
                </a:solidFill>
                <a:latin typeface="宋体" pitchFamily="2" charset="-122"/>
              </a:rPr>
              <a:t>开馆时间：</a:t>
            </a:r>
            <a:r>
              <a:rPr lang="zh-CN" altLang="en-US" dirty="0">
                <a:solidFill>
                  <a:srgbClr val="000000"/>
                </a:solidFill>
                <a:latin typeface="宋体" pitchFamily="2" charset="-122"/>
              </a:rPr>
              <a:t>除国家法定节假日及学校寒暑假外，图书馆正常开馆时间如下： </a:t>
            </a:r>
            <a:endParaRPr lang="en-US" altLang="zh-CN" dirty="0">
              <a:solidFill>
                <a:srgbClr val="000000"/>
              </a:solidFill>
              <a:latin typeface="宋体" pitchFamily="2" charset="-122"/>
            </a:endParaRPr>
          </a:p>
          <a:p>
            <a:pPr>
              <a:lnSpc>
                <a:spcPct val="150000"/>
              </a:lnSpc>
            </a:pPr>
            <a:r>
              <a:rPr lang="zh-CN" altLang="en-US" dirty="0">
                <a:solidFill>
                  <a:srgbClr val="000000"/>
                </a:solidFill>
                <a:latin typeface="宋体" pitchFamily="2" charset="-122"/>
              </a:rPr>
              <a:t>周一至周日 </a:t>
            </a:r>
            <a:r>
              <a:rPr lang="en-US" altLang="zh-CN" dirty="0">
                <a:solidFill>
                  <a:srgbClr val="000000"/>
                </a:solidFill>
                <a:latin typeface="宋体" pitchFamily="2" charset="-122"/>
              </a:rPr>
              <a:t>8:00</a:t>
            </a:r>
            <a:r>
              <a:rPr lang="zh-CN" altLang="en-US" dirty="0">
                <a:solidFill>
                  <a:srgbClr val="000000"/>
                </a:solidFill>
                <a:latin typeface="宋体" pitchFamily="2" charset="-122"/>
              </a:rPr>
              <a:t>－</a:t>
            </a:r>
            <a:r>
              <a:rPr lang="en-US" altLang="zh-CN" dirty="0">
                <a:solidFill>
                  <a:srgbClr val="000000"/>
                </a:solidFill>
                <a:latin typeface="宋体" pitchFamily="2" charset="-122"/>
              </a:rPr>
              <a:t>22:00</a:t>
            </a:r>
            <a:endParaRPr lang="en-US" altLang="zh-CN" dirty="0">
              <a:solidFill>
                <a:srgbClr val="000000"/>
              </a:solidFill>
            </a:endParaRPr>
          </a:p>
          <a:p>
            <a:pPr>
              <a:lnSpc>
                <a:spcPct val="150000"/>
              </a:lnSpc>
            </a:pPr>
            <a:endParaRPr lang="en-US" altLang="zh-CN" sz="2000" dirty="0"/>
          </a:p>
        </p:txBody>
      </p:sp>
      <p:sp>
        <p:nvSpPr>
          <p:cNvPr id="6" name="矩形 5"/>
          <p:cNvSpPr/>
          <p:nvPr/>
        </p:nvSpPr>
        <p:spPr>
          <a:xfrm>
            <a:off x="0" y="0"/>
            <a:ext cx="609600" cy="620713"/>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1786" y="30480"/>
            <a:ext cx="4484094" cy="523220"/>
          </a:xfrm>
          <a:prstGeom prst="rect">
            <a:avLst/>
          </a:prstGeom>
          <a:noFill/>
        </p:spPr>
        <p:txBody>
          <a:bodyPr wrap="square" rtlCol="0">
            <a:spAutoFit/>
          </a:bodyPr>
          <a:lstStyle/>
          <a:p>
            <a:r>
              <a:rPr lang="zh-CN" altLang="en-US" sz="2800" b="1" dirty="0">
                <a:solidFill>
                  <a:srgbClr val="595959"/>
                </a:solidFill>
                <a:latin typeface="幼圆" panose="02010509060101010101" pitchFamily="49" charset="-122"/>
                <a:ea typeface="幼圆" panose="02010509060101010101" pitchFamily="49" charset="-122"/>
              </a:rPr>
              <a:t>入馆须知</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B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10748" y="0"/>
            <a:ext cx="993913" cy="270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50504" y="1642040"/>
            <a:ext cx="1212574" cy="830997"/>
          </a:xfrm>
          <a:prstGeom prst="rect">
            <a:avLst/>
          </a:prstGeom>
          <a:noFill/>
        </p:spPr>
        <p:txBody>
          <a:bodyPr wrap="square" rtlCol="0">
            <a:spAutoFit/>
          </a:bodyPr>
          <a:lstStyle/>
          <a:p>
            <a:r>
              <a:rPr lang="en-US" altLang="zh-CN" sz="4800" dirty="0">
                <a:solidFill>
                  <a:srgbClr val="DB5355"/>
                </a:solidFill>
                <a:latin typeface="Broadway" panose="04040905080B02020502" pitchFamily="82" charset="0"/>
              </a:rPr>
              <a:t>03</a:t>
            </a:r>
            <a:endParaRPr lang="zh-CN" altLang="en-US" sz="4800" dirty="0">
              <a:solidFill>
                <a:srgbClr val="DB5355"/>
              </a:solidFill>
              <a:latin typeface="Broadway" panose="04040905080B02020502" pitchFamily="82" charset="0"/>
            </a:endParaRPr>
          </a:p>
        </p:txBody>
      </p:sp>
      <p:sp>
        <p:nvSpPr>
          <p:cNvPr id="6" name="文本框 5"/>
          <p:cNvSpPr txBox="1"/>
          <p:nvPr/>
        </p:nvSpPr>
        <p:spPr>
          <a:xfrm>
            <a:off x="3850493" y="2117013"/>
            <a:ext cx="5333264" cy="769441"/>
          </a:xfrm>
          <a:prstGeom prst="rect">
            <a:avLst/>
          </a:prstGeom>
          <a:noFill/>
        </p:spPr>
        <p:txBody>
          <a:bodyPr wrap="square" rtlCol="0">
            <a:spAutoFit/>
          </a:bodyPr>
          <a:lstStyle/>
          <a:p>
            <a:r>
              <a:rPr lang="zh-CN" altLang="en-US" sz="4400" b="1" dirty="0">
                <a:solidFill>
                  <a:schemeClr val="bg1"/>
                </a:solidFill>
                <a:latin typeface="幼圆" panose="02010509060101010101" pitchFamily="49" charset="-122"/>
                <a:ea typeface="幼圆" panose="02010509060101010101" pitchFamily="49" charset="-122"/>
              </a:rPr>
              <a:t>资源概况</a:t>
            </a:r>
          </a:p>
        </p:txBody>
      </p:sp>
      <p:sp>
        <p:nvSpPr>
          <p:cNvPr id="8" name="矩形 7"/>
          <p:cNvSpPr/>
          <p:nvPr/>
        </p:nvSpPr>
        <p:spPr>
          <a:xfrm>
            <a:off x="0" y="5206448"/>
            <a:ext cx="1236427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008746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50000"/>
          </a:lnSpc>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4821</Words>
  <Application>Microsoft Office PowerPoint</Application>
  <PresentationFormat>宽屏</PresentationFormat>
  <Paragraphs>319</Paragraphs>
  <Slides>44</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44</vt:i4>
      </vt:variant>
    </vt:vector>
  </HeadingPairs>
  <TitlesOfParts>
    <vt:vector size="54" baseType="lpstr">
      <vt:lpstr>等线</vt:lpstr>
      <vt:lpstr>宋体</vt:lpstr>
      <vt:lpstr>微软雅黑</vt:lpstr>
      <vt:lpstr>幼圆</vt:lpstr>
      <vt:lpstr>Arial</vt:lpstr>
      <vt:lpstr>Broadway</vt:lpstr>
      <vt:lpstr>Calibri</vt:lpstr>
      <vt:lpstr>Calibri Light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图书馆活动掠影</vt:lpstr>
      <vt:lpstr>图书馆活动掠影</vt:lpstr>
      <vt:lpstr>图书馆活动掠影</vt:lpstr>
      <vt:lpstr>读书月 “书海寻宝” 游戏</vt:lpstr>
      <vt:lpstr>讲座</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阴克强</dc:creator>
  <cp:lastModifiedBy>锐 陈</cp:lastModifiedBy>
  <cp:revision>146</cp:revision>
  <dcterms:created xsi:type="dcterms:W3CDTF">2015-08-26T08:47:57Z</dcterms:created>
  <dcterms:modified xsi:type="dcterms:W3CDTF">2023-08-28T02:53:11Z</dcterms:modified>
</cp:coreProperties>
</file>